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45"/>
  </p:notesMasterIdLst>
  <p:sldIdLst>
    <p:sldId id="256" r:id="rId2"/>
    <p:sldId id="320" r:id="rId3"/>
    <p:sldId id="321" r:id="rId4"/>
    <p:sldId id="322" r:id="rId5"/>
    <p:sldId id="319" r:id="rId6"/>
    <p:sldId id="325" r:id="rId7"/>
    <p:sldId id="333" r:id="rId8"/>
    <p:sldId id="264" r:id="rId9"/>
    <p:sldId id="318" r:id="rId10"/>
    <p:sldId id="316" r:id="rId11"/>
    <p:sldId id="317" r:id="rId12"/>
    <p:sldId id="267" r:id="rId13"/>
    <p:sldId id="270" r:id="rId14"/>
    <p:sldId id="348" r:id="rId15"/>
    <p:sldId id="330" r:id="rId16"/>
    <p:sldId id="331" r:id="rId17"/>
    <p:sldId id="332" r:id="rId18"/>
    <p:sldId id="335" r:id="rId19"/>
    <p:sldId id="338" r:id="rId20"/>
    <p:sldId id="339" r:id="rId21"/>
    <p:sldId id="337" r:id="rId22"/>
    <p:sldId id="344" r:id="rId23"/>
    <p:sldId id="353" r:id="rId24"/>
    <p:sldId id="274" r:id="rId25"/>
    <p:sldId id="352" r:id="rId26"/>
    <p:sldId id="308" r:id="rId27"/>
    <p:sldId id="309" r:id="rId28"/>
    <p:sldId id="306" r:id="rId29"/>
    <p:sldId id="276" r:id="rId30"/>
    <p:sldId id="284" r:id="rId31"/>
    <p:sldId id="278" r:id="rId32"/>
    <p:sldId id="294" r:id="rId33"/>
    <p:sldId id="357" r:id="rId34"/>
    <p:sldId id="295" r:id="rId35"/>
    <p:sldId id="300" r:id="rId36"/>
    <p:sldId id="298" r:id="rId37"/>
    <p:sldId id="356" r:id="rId38"/>
    <p:sldId id="299" r:id="rId39"/>
    <p:sldId id="311" r:id="rId40"/>
    <p:sldId id="313" r:id="rId41"/>
    <p:sldId id="283" r:id="rId42"/>
    <p:sldId id="354" r:id="rId43"/>
    <p:sldId id="358" r:id="rId4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101" d="100"/>
          <a:sy n="101" d="100"/>
        </p:scale>
        <p:origin x="-2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BE3A9-92EF-496C-B6A4-5E269E03770C}" type="datetimeFigureOut">
              <a:rPr lang="pl-PL" smtClean="0"/>
              <a:pPr/>
              <a:t>2014-10-22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A5823-9B0A-4336-A1B7-9E6279A4677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56777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smtClean="0"/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A5823-9B0A-4336-A1B7-9E6279A46774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2014-10-22</a:t>
            </a:fld>
            <a:endParaRPr lang="pl-P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2014-10-22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2014-10-22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2014-10-22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2014-10-22</a:t>
            </a:fld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2014-10-22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2014-10-22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2014-10-22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2014-10-22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2014-10-22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2014-10-22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2014-10-22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pl.wikipedia.org/wiki/Przyrost_naturalny" TargetMode="External"/><Relationship Id="rId3" Type="http://schemas.openxmlformats.org/officeDocument/2006/relationships/image" Target="../media/image16.jpeg"/><Relationship Id="rId7" Type="http://schemas.openxmlformats.org/officeDocument/2006/relationships/hyperlink" Target="http://pl.wikipedia.org/wiki/Ludno%C5%9B%C4%87_%C5%9Bwiata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.wikipedia.org/wiki/Kilometr" TargetMode="External"/><Relationship Id="rId5" Type="http://schemas.openxmlformats.org/officeDocument/2006/relationships/hyperlink" Target="http://pl.wikipedia.org/wiki/Ziemia" TargetMode="External"/><Relationship Id="rId4" Type="http://schemas.openxmlformats.org/officeDocument/2006/relationships/hyperlink" Target="http://pl.wikipedia.org/wiki/Kontynen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muzyka%20-%20pocz&#261;tek.wmv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 rot="10800000" flipV="1">
            <a:off x="395536" y="5301208"/>
            <a:ext cx="5404750" cy="1125643"/>
          </a:xfrm>
        </p:spPr>
        <p:txBody>
          <a:bodyPr>
            <a:normAutofit/>
          </a:bodyPr>
          <a:lstStyle/>
          <a:p>
            <a:r>
              <a:rPr lang="pl-PL" sz="3200" dirty="0" smtClean="0"/>
              <a:t>EDUKACJA GLOBALNA </a:t>
            </a:r>
            <a:endParaRPr lang="pl-PL" sz="32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EDUKACJA GLOBALNA</a:t>
            </a:r>
            <a:endParaRPr lang="pl-PL" dirty="0"/>
          </a:p>
        </p:txBody>
      </p:sp>
      <p:pic>
        <p:nvPicPr>
          <p:cNvPr id="4" name="Obraz 3" descr="5d22567cad459ab30c4dd7148a139fd7_w_480_h_440_c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6536577" cy="4357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179512" y="4714884"/>
            <a:ext cx="6607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W Somalii panuje tradycja jedzenia ze wspólnego półmiska. Jeden talerz przypada nieraz                            na całą rodzinę.   fot. Marcin Suder</a:t>
            </a:r>
          </a:p>
          <a:p>
            <a:endParaRPr lang="pl-PL" sz="1200" dirty="0"/>
          </a:p>
        </p:txBody>
      </p:sp>
      <p:sp>
        <p:nvSpPr>
          <p:cNvPr id="7" name="Prostokąt 6"/>
          <p:cNvSpPr/>
          <p:nvPr/>
        </p:nvSpPr>
        <p:spPr>
          <a:xfrm>
            <a:off x="7236296" y="1196752"/>
            <a:ext cx="15841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>
                <a:solidFill>
                  <a:schemeClr val="accent5">
                    <a:lumMod val="50000"/>
                  </a:schemeClr>
                </a:solidFill>
                <a:latin typeface="Tekton Pro" pitchFamily="34" charset="-18"/>
              </a:rPr>
              <a:t>Ty</a:t>
            </a:r>
          </a:p>
          <a:p>
            <a:r>
              <a:rPr lang="pl-PL" sz="3200" dirty="0" smtClean="0">
                <a:solidFill>
                  <a:schemeClr val="accent5">
                    <a:lumMod val="50000"/>
                  </a:schemeClr>
                </a:solidFill>
                <a:latin typeface="Tekton Pro" pitchFamily="34" charset="-18"/>
              </a:rPr>
              <a:t>też możesz mieć wpływ</a:t>
            </a:r>
          </a:p>
          <a:p>
            <a:r>
              <a:rPr lang="pl-PL" sz="3200" dirty="0" smtClean="0">
                <a:solidFill>
                  <a:schemeClr val="accent5">
                    <a:lumMod val="50000"/>
                  </a:schemeClr>
                </a:solidFill>
                <a:latin typeface="Tekton Pro" pitchFamily="34" charset="-18"/>
              </a:rPr>
              <a:t>na losy świata</a:t>
            </a:r>
            <a:endParaRPr lang="pl-PL" sz="3200" dirty="0">
              <a:solidFill>
                <a:schemeClr val="accent5">
                  <a:lumMod val="50000"/>
                </a:schemeClr>
              </a:solidFill>
              <a:latin typeface="Tekton Pro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10 ZASAD EDUKACJI GLOBALNEJ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42910" y="1785926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1) NACISK NA WSPÓŁZALEŻNOŚCI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115616" y="2276872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2) UCZENIE KRYTYCZNEGO MYŚLENIA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42910" y="2786058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3) POKAZANIE PROSESÓW GLOBALNYCH W ICH WYMIARZE LOKALNYM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142976" y="3286124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4) POKAZANIE ZNACZENIA DZIALAŃ JEDNOSTEK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642910" y="3714752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5) POTRZEBA ODPOWIEDZIALNEGO ZAANGAŻOWANIA</a:t>
            </a:r>
            <a:endParaRPr lang="pl-PL" dirty="0"/>
          </a:p>
        </p:txBody>
      </p:sp>
      <p:pic>
        <p:nvPicPr>
          <p:cNvPr id="10" name="Obraz 9" descr="5f5a7fe90c96149d027be79aa3b3b4cb_w_480_h_440_c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077072"/>
            <a:ext cx="3744422" cy="2550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10 ZASAD EDUKACJI GLOBALNEJ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71472" y="2071678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6) STOSOWANIE AKTUALNEGO I OBIEKTYWNEGO OPISU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99592" y="257174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7) POKAZYWANIE PRZYCZYN I KONSEKWENCJI ZJAWISK GLOBALNYCH</a:t>
            </a:r>
          </a:p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71472" y="3000372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8) PROMOWANIE ZROZUMIENIA I EMPATII</a:t>
            </a:r>
          </a:p>
          <a:p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000100" y="3500438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9) SZANOWANIE GODNOŚĆI PREZENTOWANYCH OSÓB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79512" y="4077072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10) ODDAWANIE GŁOSU LUDZIOM, KTÓRZY PRZEDSTWIAJĄ RZECZYWISTOŚĆ, OPIERAJĄC SIĘ NA FAKTACH A NIE  DOMYSŁACH </a:t>
            </a:r>
            <a:endParaRPr lang="pl-PL" dirty="0"/>
          </a:p>
        </p:txBody>
      </p:sp>
      <p:pic>
        <p:nvPicPr>
          <p:cNvPr id="10" name="Obraz 9" descr="b603cafb67fb7f39e06d6dcafa6f480e_w_480_h_440_c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861048"/>
            <a:ext cx="4143404" cy="2814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KRAJE GLOBALNEGO POŁUDNIA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827584" y="2564904"/>
            <a:ext cx="81439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                                       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Kraje Globalnego Południa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to kraje potocznie                      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nazywane krajami rozwijającymi się, które leżą na       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półkuli południowej, z paroma wyjątkami  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krajów wysoko uprzemysłowionych (np. Australii 		          czy Nowej Zelandii). 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W krajach Afryki, Azji i Ameryki Południowej mieszka większość ludności świata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(wedle różnych danych od 2/3  do ¾ wszystkich mieszkańców świata).    </a:t>
            </a:r>
          </a:p>
        </p:txBody>
      </p:sp>
      <p:pic>
        <p:nvPicPr>
          <p:cNvPr id="6" name="Obraz 5" descr="7e0ea34512d50651911ea8bc6641b8b1_w_480_h_440_c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857" y="2356005"/>
            <a:ext cx="2570913" cy="1713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6805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Afryka</a:t>
            </a:r>
            <a:endParaRPr lang="pl-PL" dirty="0"/>
          </a:p>
        </p:txBody>
      </p:sp>
      <p:pic>
        <p:nvPicPr>
          <p:cNvPr id="4098" name="Picture 2" descr="C:\Users\Acer\Desktop\images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9365" y="4005064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encrypted-tbn1.gstatic.com/images?q=tbn:ANd9GcSTL9gETEalim2TRC_bbLQKIIlrj-u7esY-hyk1fzvnVw3u0Tq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8" descr="http://upload.wikimedia.org/wikipedia/commons/thumb/6/6d/Africa_satellite_plane.jpg/310px-Africa_satellite_plan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10" descr="http://upload.wikimedia.org/wikipedia/commons/thumb/6/6d/Africa_satellite_plane.jpg/310px-Africa_satellite_plan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12" descr="http://upload.wikimedia.org/wikipedia/commons/thumb/6/6d/Africa_satellite_plane.jpg/310px-Africa_satellite_plane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109" name="Picture 13" descr="C:\Users\Acer\Desktop\310px-Africa_satellite_pla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2277" y="1700808"/>
            <a:ext cx="2901525" cy="305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539552" y="2276872"/>
            <a:ext cx="32221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Afryka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l-PL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drugi pod względem wielkości </a:t>
            </a:r>
            <a:r>
              <a:rPr lang="pl-PL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4" tooltip="Kontynent"/>
              </a:rPr>
              <a:t>kontynent</a:t>
            </a:r>
            <a:r>
              <a:rPr lang="pl-PL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na </a:t>
            </a:r>
            <a:r>
              <a:rPr lang="pl-PL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5" tooltip="Ziemia"/>
              </a:rPr>
              <a:t>Ziemi</a:t>
            </a:r>
            <a:r>
              <a:rPr lang="pl-PL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l-PL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 30,37 mln </a:t>
            </a:r>
            <a:r>
              <a:rPr lang="pl-PL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6" tooltip="Kilometr"/>
              </a:rPr>
              <a:t>km</a:t>
            </a:r>
            <a:r>
              <a:rPr lang="pl-PL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² powierzchni, czyli ponad 20,3% ogólnej powierzchni lądowej naszego globu. 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Według danych z 2012 r. Afrykę zamieszkuje ok. 1 070 000 000 ludzi, co stanowi 1/7 </a:t>
            </a:r>
            <a:r>
              <a:rPr lang="pl-PL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7" tooltip="Ludność świata"/>
              </a:rPr>
              <a:t>ludności świata</a:t>
            </a:r>
            <a:r>
              <a:rPr lang="pl-PL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pl-PL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 najwyższy na świecie </a:t>
            </a:r>
            <a:r>
              <a:rPr lang="pl-PL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8" tooltip="Przyrost naturalny"/>
              </a:rPr>
              <a:t>przyrost naturalny</a:t>
            </a:r>
            <a:r>
              <a:rPr lang="pl-PL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(24‰ rocznie) i jest „najmłodszym” kontynentem na Ziemi – dzieci (0–14 lat) stanowią ok. 44%.</a:t>
            </a:r>
            <a:endParaRPr lang="pl-PL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50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 smtClean="0"/>
              <a:t>WSPÓŁZALEŻNOŚCI W DZISIEJSZYM ŚWIECIE</a:t>
            </a:r>
            <a:endParaRPr lang="pl-PL" sz="32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000068" y="1857364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1. Środowisko Naturalne 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500694" y="185736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2. Handel międzynarodowy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928662" y="5715016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3. Relacje polityczne                                              4. Zmiany kulturowe</a:t>
            </a:r>
            <a:endParaRPr lang="pl-PL" dirty="0"/>
          </a:p>
        </p:txBody>
      </p:sp>
      <p:pic>
        <p:nvPicPr>
          <p:cNvPr id="7" name="Obraz 6" descr="49ec11cbf37f3e91a9d6eadb55515a86_w_480_h_440_c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643182"/>
            <a:ext cx="3857652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 descr="170089cf6827cde6537e8de76bb20977_w_480_h_440_c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571744"/>
            <a:ext cx="4071982" cy="2714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2060"/>
                </a:solidFill>
                <a:latin typeface="Baskerville Old Face" pitchFamily="18" charset="0"/>
              </a:rPr>
              <a:t>Globalne ocieplenie daje o sobie znać zaburzeniem równowagi ekologicznej</a:t>
            </a:r>
            <a:r>
              <a:rPr lang="pl-PL" dirty="0" smtClean="0">
                <a:solidFill>
                  <a:srgbClr val="002060"/>
                </a:solidFill>
                <a:latin typeface="Baskerville Old Face" pitchFamily="18" charset="0"/>
              </a:rPr>
              <a:t> na Ziemi, ale jego skutkiem są też zmiany w życiu milionów ludzi – tych, którzy padają ofiarą katastrof                                              i tych, których zmiany w środowisku naturalnym stawiają przed wyborem: migracja lub ubóstwo. </a:t>
            </a:r>
          </a:p>
          <a:p>
            <a:endParaRPr lang="pl-PL" dirty="0" smtClean="0">
              <a:solidFill>
                <a:srgbClr val="002060"/>
              </a:solidFill>
              <a:latin typeface="Baskerville Old Face" pitchFamily="18" charset="0"/>
            </a:endParaRPr>
          </a:p>
          <a:p>
            <a:endParaRPr lang="pl-PL" dirty="0" smtClean="0">
              <a:solidFill>
                <a:srgbClr val="002060"/>
              </a:solidFill>
              <a:latin typeface="Baskerville Old Face" pitchFamily="18" charset="0"/>
            </a:endParaRPr>
          </a:p>
          <a:p>
            <a:r>
              <a:rPr lang="pl-PL" dirty="0" smtClean="0">
                <a:solidFill>
                  <a:srgbClr val="002060"/>
                </a:solidFill>
                <a:latin typeface="Baskerville Old Face" pitchFamily="18" charset="0"/>
              </a:rPr>
              <a:t>Obszary, na których wcześniej można było uprawiać zboża zamieniają się w pustynie, pozbawiając żyjące tam społeczności źródła pożywienia i utrzymania, a zamieszkałym przez ludzi wyspom grozi zatopienie. </a:t>
            </a:r>
          </a:p>
          <a:p>
            <a:pPr marL="45720" indent="0">
              <a:buNone/>
            </a:pPr>
            <a:endParaRPr lang="pl-PL" dirty="0" smtClean="0">
              <a:solidFill>
                <a:srgbClr val="002060"/>
              </a:solidFill>
              <a:latin typeface="Baskerville Old Face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Zmiany klimatyczne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dirty="0" smtClean="0"/>
              <a:t>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Globalne ocieplenie wiąże się też z 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niesprawiedliwością społeczną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kraje, które dotychczas ucierpiały z jego powodu najbardziej, wcale nie są tymi, które emitują do atmosfery najwięcej dwutlenku węgla.</a:t>
            </a: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To państwa Globalnego Południa najboleśniej odczuwają zachodzące zmiany. Kraje te są tak ubogie, że 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nie są w stanie ochronić swoich obywateli przed skutkami klęsk żywiołowych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Globalne ocieplenie                                       a niesprawiedliwość</a:t>
            </a:r>
            <a:endParaRPr lang="pl-PL" dirty="0"/>
          </a:p>
        </p:txBody>
      </p:sp>
      <p:pic>
        <p:nvPicPr>
          <p:cNvPr id="5" name="Picture 2" descr="C:\Users\Acer\Desktop\mama (1)\images (8) - Kop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69160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Nie marnuj ciepła ani prądu: wyłączaj wszystkie urządzenia elektryczne, z których nie korzystasz </a:t>
            </a:r>
            <a:r>
              <a:rPr lang="pl-PL" b="1" dirty="0" smtClean="0">
                <a:sym typeface="Wingdings" pitchFamily="2" charset="2"/>
              </a:rPr>
              <a:t></a:t>
            </a:r>
          </a:p>
          <a:p>
            <a:endParaRPr lang="pl-PL" b="1" dirty="0" smtClean="0"/>
          </a:p>
          <a:p>
            <a:r>
              <a:rPr lang="pl-PL" b="1" dirty="0" smtClean="0"/>
              <a:t> gotuj tylko tyle wody, ile naprawdę zamierzasz zużyć do parzenia herbaty </a:t>
            </a:r>
            <a:r>
              <a:rPr lang="pl-PL" b="1" dirty="0" smtClean="0">
                <a:sym typeface="Wingdings" pitchFamily="2" charset="2"/>
              </a:rPr>
              <a:t></a:t>
            </a:r>
          </a:p>
          <a:p>
            <a:endParaRPr lang="pl-PL" b="1" dirty="0" smtClean="0"/>
          </a:p>
          <a:p>
            <a:r>
              <a:rPr lang="pl-PL" b="1" dirty="0" smtClean="0"/>
              <a:t>Małe zmiany na co dzień na dłuższą metę dają wymierne efekty:</a:t>
            </a:r>
          </a:p>
          <a:p>
            <a:pPr>
              <a:buNone/>
            </a:pPr>
            <a:r>
              <a:rPr lang="pl-PL" b="1" dirty="0" smtClean="0"/>
              <a:t> 	</a:t>
            </a:r>
            <a:r>
              <a:rPr lang="pl-PL" sz="2400" b="1" dirty="0" smtClean="0">
                <a:solidFill>
                  <a:srgbClr val="002060"/>
                </a:solidFill>
              </a:rPr>
              <a:t>wyliczono, że przeciętne gospodarstwo domowe emitowałoby rocznie 270 kg CO2 mniej, gdyby tylko gaszono w nim wszystkie niepotrzebne żarówki! </a:t>
            </a:r>
            <a:endParaRPr lang="pl-PL" sz="2400" dirty="0" smtClean="0">
              <a:solidFill>
                <a:srgbClr val="002060"/>
              </a:solidFill>
            </a:endParaRP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 smtClean="0"/>
              <a:t>Czy masz na to wpływ?</a:t>
            </a:r>
            <a:endParaRPr lang="pl-PL" dirty="0"/>
          </a:p>
        </p:txBody>
      </p:sp>
      <p:pic>
        <p:nvPicPr>
          <p:cNvPr id="5122" name="Picture 2" descr="C:\Users\Acer\Desktop\mama (1)\images (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6632"/>
            <a:ext cx="1899816" cy="14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Dokonując wyboru w sklepie z ubraniami, decydujemy nie tylko o swoim wyglądzie, ale także o życiu tysięcy pracownic             i pracowników fabryk odzieżowych!</a:t>
            </a:r>
          </a:p>
          <a:p>
            <a:endParaRPr lang="pl-PL" dirty="0"/>
          </a:p>
          <a:p>
            <a:r>
              <a:rPr lang="pl-PL" dirty="0" smtClean="0"/>
              <a:t> Już wielu ludzi  i organizacji na świecie dostrzegło, jak silny związek ma moda z prawem ludzi do godnego życia!</a:t>
            </a:r>
          </a:p>
          <a:p>
            <a:endParaRPr lang="pl-PL" dirty="0" smtClean="0"/>
          </a:p>
          <a:p>
            <a:pPr marL="45720" indent="0">
              <a:buNone/>
            </a:pPr>
            <a:r>
              <a:rPr lang="pl-PL" dirty="0" smtClean="0"/>
              <a:t>„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Poprzez zaangażowanie w kampanię : </a:t>
            </a:r>
            <a:r>
              <a:rPr lang="pl-PL" b="1" i="1" dirty="0" err="1" smtClean="0">
                <a:latin typeface="Times New Roman" pitchFamily="18" charset="0"/>
                <a:cs typeface="Times New Roman" pitchFamily="18" charset="0"/>
              </a:rPr>
              <a:t>Clean</a:t>
            </a:r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i="1" dirty="0" err="1" smtClean="0">
                <a:latin typeface="Times New Roman" pitchFamily="18" charset="0"/>
                <a:cs typeface="Times New Roman" pitchFamily="18" charset="0"/>
              </a:rPr>
              <a:t>Clothes</a:t>
            </a:r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staramy się wskazywać różne drogi radzenia sobie z problemami, jakie spotykają osoby zatrudnione w fabrykach odzieżowych, na plantacjach bawełny czy w farbiarniach w krajach Globalnego Południa”</a:t>
            </a:r>
            <a:r>
              <a:rPr lang="pl-PL" i="1" dirty="0" smtClean="0"/>
              <a:t>    - PAH</a:t>
            </a:r>
          </a:p>
          <a:p>
            <a:pPr marL="45720" indent="0">
              <a:buNone/>
            </a:pPr>
            <a:endParaRPr lang="pl-PL" i="1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u="sng" dirty="0" smtClean="0"/>
              <a:t>Sprawiedliwy Handel – codziennie wpływamy na losy świata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Skąd się wzięły Twoje jeansy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67544" y="2348880"/>
            <a:ext cx="38238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b="1" dirty="0" smtClean="0">
                <a:latin typeface="Adobe Garamond Pro Bold" pitchFamily="18" charset="-18"/>
              </a:rPr>
              <a:t>projekt powstał np. w Polsce lub  w Szwajcarii,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b="1" dirty="0" smtClean="0">
                <a:latin typeface="Adobe Garamond Pro Bold" pitchFamily="18" charset="-18"/>
              </a:rPr>
              <a:t>przez Internet wysłano do </a:t>
            </a:r>
            <a:r>
              <a:rPr lang="pl-PL" b="1" dirty="0" err="1" smtClean="0">
                <a:latin typeface="Adobe Garamond Pro Bold" pitchFamily="18" charset="-18"/>
              </a:rPr>
              <a:t>fabrykl</a:t>
            </a:r>
            <a:r>
              <a:rPr lang="pl-PL" b="1" dirty="0" smtClean="0">
                <a:latin typeface="Adobe Garamond Pro Bold" pitchFamily="18" charset="-18"/>
              </a:rPr>
              <a:t>- np. na Filipinach.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b="1" dirty="0" smtClean="0">
                <a:latin typeface="Adobe Garamond Pro Bold" pitchFamily="18" charset="-18"/>
              </a:rPr>
              <a:t> bawełnę zebrano w Azji – np.               w Kazachstanie lub Indiach,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b="1" dirty="0" smtClean="0">
                <a:latin typeface="Adobe Garamond Pro Bold" pitchFamily="18" charset="-18"/>
              </a:rPr>
              <a:t>nici do szycia wyprzędzono                  w Chinach.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b="1" dirty="0" smtClean="0">
                <a:latin typeface="Adobe Garamond Pro Bold" pitchFamily="18" charset="-18"/>
              </a:rPr>
              <a:t>barwniki wyprodukowano                     w Niemczech,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b="1" dirty="0" smtClean="0">
                <a:latin typeface="Adobe Garamond Pro Bold" pitchFamily="18" charset="-18"/>
              </a:rPr>
              <a:t>metki – na przykład we Francji,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b="1" dirty="0" smtClean="0">
                <a:latin typeface="Adobe Garamond Pro Bold" pitchFamily="18" charset="-18"/>
              </a:rPr>
              <a:t> guziki we Włoszech.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b="1" dirty="0" smtClean="0">
                <a:latin typeface="Adobe Garamond Pro Bold" pitchFamily="18" charset="-18"/>
              </a:rPr>
              <a:t>całość przesłano do wykończenia  w Grecji… </a:t>
            </a:r>
            <a:r>
              <a:rPr lang="pl-PL" dirty="0" smtClean="0">
                <a:latin typeface="Adobe Garamond Pro Bold" pitchFamily="18" charset="-18"/>
              </a:rPr>
              <a:t/>
            </a:r>
            <a:br>
              <a:rPr lang="pl-PL" dirty="0" smtClean="0">
                <a:latin typeface="Adobe Garamond Pro Bold" pitchFamily="18" charset="-18"/>
              </a:rPr>
            </a:br>
            <a:endParaRPr lang="pl-PL" dirty="0">
              <a:latin typeface="Adobe Garamond Pro Bold" pitchFamily="18" charset="-18"/>
            </a:endParaRPr>
          </a:p>
        </p:txBody>
      </p:sp>
      <p:pic>
        <p:nvPicPr>
          <p:cNvPr id="73730" name="Picture 2" descr="C:\Users\bibliotekarz01\Desktop\33f64b3b89a57a2b9c7f5535cd03f058_w_680_h_680_c_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068960"/>
            <a:ext cx="4517249" cy="3015928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899592" y="1700808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latin typeface="Adobe Garamond Pro Bold" pitchFamily="18" charset="-18"/>
              </a:rPr>
              <a:t>Zanim dotarły do sklepu, przeszły bardzo długa drogę: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muzyka - początek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8786813" cy="1143000"/>
          </a:xfrm>
        </p:spPr>
        <p:txBody>
          <a:bodyPr/>
          <a:lstStyle/>
          <a:p>
            <a:pPr>
              <a:defRPr/>
            </a:pPr>
            <a:r>
              <a:rPr lang="pl-PL" sz="4200" b="1" dirty="0" smtClean="0">
                <a:solidFill>
                  <a:srgbClr val="1AF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Rozkładamy tenisówki na części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28800"/>
            <a:ext cx="7920879" cy="4896544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Impact" pitchFamily="34" charset="0"/>
              </a:rPr>
              <a:t>Koszt pary markowych butów – 300 zł</a:t>
            </a:r>
          </a:p>
          <a:p>
            <a:endParaRPr lang="pl-PL" dirty="0" smtClean="0"/>
          </a:p>
          <a:p>
            <a:r>
              <a:rPr lang="pl-PL" dirty="0" smtClean="0"/>
              <a:t>Produkcja</a:t>
            </a:r>
          </a:p>
          <a:p>
            <a:endParaRPr lang="pl-PL" dirty="0" smtClean="0"/>
          </a:p>
          <a:p>
            <a:r>
              <a:rPr lang="pl-PL" dirty="0" smtClean="0"/>
              <a:t>Podatek</a:t>
            </a:r>
          </a:p>
          <a:p>
            <a:endParaRPr lang="pl-PL" dirty="0" smtClean="0"/>
          </a:p>
          <a:p>
            <a:r>
              <a:rPr lang="pl-PL" dirty="0" smtClean="0"/>
              <a:t>Transport</a:t>
            </a:r>
          </a:p>
          <a:p>
            <a:endParaRPr lang="pl-PL" dirty="0" smtClean="0"/>
          </a:p>
          <a:p>
            <a:r>
              <a:rPr lang="pl-PL" dirty="0" smtClean="0"/>
              <a:t>Zysk firmy</a:t>
            </a:r>
          </a:p>
          <a:p>
            <a:endParaRPr lang="pl-PL" dirty="0" smtClean="0"/>
          </a:p>
          <a:p>
            <a:r>
              <a:rPr lang="pl-PL" dirty="0" smtClean="0"/>
              <a:t>Zysk sprzedawcy</a:t>
            </a:r>
          </a:p>
          <a:p>
            <a:endParaRPr lang="pl-PL" dirty="0" smtClean="0"/>
          </a:p>
          <a:p>
            <a:r>
              <a:rPr lang="pl-PL" dirty="0" smtClean="0"/>
              <a:t>Płaca</a:t>
            </a:r>
          </a:p>
          <a:p>
            <a:endParaRPr lang="pl-PL" dirty="0" smtClean="0"/>
          </a:p>
        </p:txBody>
      </p:sp>
      <p:pic>
        <p:nvPicPr>
          <p:cNvPr id="30723" name="Picture 3" descr="C:\Users\Kuba\AppData\Local\Microsoft\Windows\Temporary Internet Files\Content.IE5\OPH0Z2YC\MCj0404129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8" y="2071688"/>
            <a:ext cx="4786312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jaśnienie ze strzałką w lewo 9"/>
          <p:cNvSpPr/>
          <p:nvPr/>
        </p:nvSpPr>
        <p:spPr>
          <a:xfrm>
            <a:off x="2052860" y="3857625"/>
            <a:ext cx="1285875" cy="428625"/>
          </a:xfrm>
          <a:prstGeom prst="leftArrowCallout">
            <a:avLst>
              <a:gd name="adj1" fmla="val 14543"/>
              <a:gd name="adj2" fmla="val 25000"/>
              <a:gd name="adj3" fmla="val 25000"/>
              <a:gd name="adj4" fmla="val 640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/>
              <a:t>15 zł</a:t>
            </a:r>
          </a:p>
        </p:txBody>
      </p:sp>
      <p:sp>
        <p:nvSpPr>
          <p:cNvPr id="11" name="Objaśnienie ze strzałką w lewo 10"/>
          <p:cNvSpPr/>
          <p:nvPr/>
        </p:nvSpPr>
        <p:spPr>
          <a:xfrm>
            <a:off x="2195736" y="2420888"/>
            <a:ext cx="1285875" cy="428625"/>
          </a:xfrm>
          <a:prstGeom prst="leftArrowCallout">
            <a:avLst>
              <a:gd name="adj1" fmla="val 14543"/>
              <a:gd name="adj2" fmla="val 25000"/>
              <a:gd name="adj3" fmla="val 25000"/>
              <a:gd name="adj4" fmla="val 640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/>
              <a:t>35 zł</a:t>
            </a:r>
          </a:p>
        </p:txBody>
      </p:sp>
      <p:sp>
        <p:nvSpPr>
          <p:cNvPr id="12" name="Objaśnienie ze strzałką w lewo 11"/>
          <p:cNvSpPr/>
          <p:nvPr/>
        </p:nvSpPr>
        <p:spPr>
          <a:xfrm>
            <a:off x="2011607" y="3137545"/>
            <a:ext cx="1357312" cy="428625"/>
          </a:xfrm>
          <a:prstGeom prst="leftArrowCallout">
            <a:avLst>
              <a:gd name="adj1" fmla="val 14543"/>
              <a:gd name="adj2" fmla="val 25000"/>
              <a:gd name="adj3" fmla="val 0"/>
              <a:gd name="adj4" fmla="val 640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/>
              <a:t> </a:t>
            </a:r>
            <a:r>
              <a:rPr lang="pl-PL" sz="2400" dirty="0" smtClean="0"/>
              <a:t>60zł</a:t>
            </a:r>
            <a:endParaRPr lang="pl-PL" sz="2400" dirty="0"/>
          </a:p>
        </p:txBody>
      </p:sp>
      <p:sp>
        <p:nvSpPr>
          <p:cNvPr id="13" name="Objaśnienie ze strzałką w lewo 12"/>
          <p:cNvSpPr/>
          <p:nvPr/>
        </p:nvSpPr>
        <p:spPr>
          <a:xfrm>
            <a:off x="2231461" y="4530592"/>
            <a:ext cx="1428750" cy="428625"/>
          </a:xfrm>
          <a:prstGeom prst="leftArrowCallout">
            <a:avLst>
              <a:gd name="adj1" fmla="val 14543"/>
              <a:gd name="adj2" fmla="val 0"/>
              <a:gd name="adj3" fmla="val 25000"/>
              <a:gd name="adj4" fmla="val 700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/>
              <a:t>98 zł</a:t>
            </a:r>
          </a:p>
        </p:txBody>
      </p:sp>
      <p:sp>
        <p:nvSpPr>
          <p:cNvPr id="14" name="Objaśnienie ze strzałką w lewo 13"/>
          <p:cNvSpPr/>
          <p:nvPr/>
        </p:nvSpPr>
        <p:spPr>
          <a:xfrm>
            <a:off x="2838103" y="5235750"/>
            <a:ext cx="1143000" cy="428625"/>
          </a:xfrm>
          <a:prstGeom prst="leftArrowCallout">
            <a:avLst>
              <a:gd name="adj1" fmla="val 14543"/>
              <a:gd name="adj2" fmla="val 50000"/>
              <a:gd name="adj3" fmla="val 25000"/>
              <a:gd name="adj4" fmla="val 717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b="1" dirty="0" smtClean="0"/>
              <a:t>9</a:t>
            </a:r>
            <a:r>
              <a:rPr lang="pl-PL" sz="2400" dirty="0" smtClean="0"/>
              <a:t>0zł</a:t>
            </a:r>
            <a:endParaRPr lang="pl-PL" sz="2400" dirty="0"/>
          </a:p>
        </p:txBody>
      </p:sp>
      <p:sp>
        <p:nvSpPr>
          <p:cNvPr id="15" name="Objaśnienie ze strzałką w lewo 14"/>
          <p:cNvSpPr/>
          <p:nvPr/>
        </p:nvSpPr>
        <p:spPr>
          <a:xfrm>
            <a:off x="1909986" y="5983649"/>
            <a:ext cx="1571625" cy="500063"/>
          </a:xfrm>
          <a:prstGeom prst="leftArrowCallout">
            <a:avLst>
              <a:gd name="adj1" fmla="val 14543"/>
              <a:gd name="adj2" fmla="val 25000"/>
              <a:gd name="adj3" fmla="val 25000"/>
              <a:gd name="adj4" fmla="val 640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solidFill>
                  <a:srgbClr val="FF0000"/>
                </a:solidFill>
              </a:rPr>
              <a:t>2 zł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Uznaj swoją odpowiedzialność-    fair trade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95536" y="206084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Każdy z nas codziennie uczestniczy                      w handlu międzynarodowym - zazwyczaj jako konsument. 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właśnie od konsumentów zależą losy producentów, pośredników i sprzedawców.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Każdego dnia decydujemy, komu oddamy swoje pieniądze w zamian za konkretne produkty. </a:t>
            </a:r>
          </a:p>
          <a:p>
            <a:pPr>
              <a:buFont typeface="Wingdings" pitchFamily="2" charset="2"/>
              <a:buChar char="ü"/>
            </a:pPr>
            <a:endParaRPr lang="pl-PL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Zatem na kształt handlu międzynarodowego wpływają nie tylko politycy czy biznesmeni, ale też każdy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z nas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2079625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65104"/>
            <a:ext cx="1411288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88840"/>
            <a:ext cx="16795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437112"/>
            <a:ext cx="14287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148" y="5889103"/>
            <a:ext cx="32512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42875" y="1357313"/>
            <a:ext cx="5286375" cy="52863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l-PL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Prawie połowa ludzi na  świecie żyje za mniej niż 5 złotych dziennie</a:t>
            </a:r>
          </a:p>
          <a:p>
            <a:pPr eaLnBrk="1" hangingPunct="1">
              <a:lnSpc>
                <a:spcPct val="90000"/>
              </a:lnSpc>
            </a:pPr>
            <a:endParaRPr lang="pl-PL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l-PL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900 mln ludzi na świecie głoduje</a:t>
            </a:r>
          </a:p>
          <a:p>
            <a:pPr eaLnBrk="1" hangingPunct="1">
              <a:lnSpc>
                <a:spcPct val="90000"/>
              </a:lnSpc>
            </a:pPr>
            <a:endParaRPr lang="pl-PL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l-PL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Ponad 120 mln dzieci nie chodzi do szkoły</a:t>
            </a:r>
          </a:p>
          <a:p>
            <a:pPr eaLnBrk="1" hangingPunct="1">
              <a:lnSpc>
                <a:spcPct val="90000"/>
              </a:lnSpc>
            </a:pPr>
            <a:endParaRPr lang="pl-PL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l-PL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Dziecko urodzone w najbiedniejszej części Afryki ma 20-krotnie mniejszą szansę dożycia starości niż jego rówieśnik w Polsce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l-PL" sz="2400" dirty="0" smtClean="0">
                <a:latin typeface="Century Gothic" pitchFamily="34" charset="0"/>
              </a:rPr>
              <a:t>www.fairtraide.org.pl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4313"/>
            <a:ext cx="8534400" cy="1000125"/>
          </a:xfrm>
        </p:spPr>
        <p:txBody>
          <a:bodyPr/>
          <a:lstStyle/>
          <a:p>
            <a:pPr eaLnBrk="1" hangingPunct="1">
              <a:defRPr/>
            </a:pPr>
            <a:r>
              <a:rPr lang="pl-PL" b="1" dirty="0" smtClean="0">
                <a:solidFill>
                  <a:srgbClr val="1AF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Czemu Fair trade?</a:t>
            </a:r>
          </a:p>
        </p:txBody>
      </p:sp>
      <p:pic>
        <p:nvPicPr>
          <p:cNvPr id="6148" name="Picture 4" descr="C:\Documents and Settings\Bolesław Rok\Pulpit\dzierzoniow\8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49" r="7249"/>
          <a:stretch>
            <a:fillRect/>
          </a:stretch>
        </p:blipFill>
        <p:spPr bwMode="auto">
          <a:xfrm>
            <a:off x="5643563" y="1500188"/>
            <a:ext cx="33655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2971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u="sng" dirty="0"/>
              <a:t>Sprawiedliwy Handel – codziennie wpływamy na losy świata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691680" y="1844824"/>
            <a:ext cx="51663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– </a:t>
            </a:r>
            <a:r>
              <a:rPr lang="pl-PL" b="1" dirty="0">
                <a:latin typeface="Tekton Pro" pitchFamily="34" charset="-18"/>
              </a:rPr>
              <a:t>Przestańmy wreszcie pomagać Afryce! Pomoc bardziej jej szkodzi niż pomaga – przekonuje </a:t>
            </a:r>
            <a:r>
              <a:rPr lang="pl-PL" b="1" dirty="0" smtClean="0">
                <a:latin typeface="Tekton Pro" pitchFamily="34" charset="-18"/>
              </a:rPr>
              <a:t>z </a:t>
            </a:r>
            <a:r>
              <a:rPr lang="pl-PL" b="1" dirty="0">
                <a:latin typeface="Tekton Pro" pitchFamily="34" charset="-18"/>
              </a:rPr>
              <a:t>pasją </a:t>
            </a:r>
            <a:r>
              <a:rPr lang="pl-PL" b="1" dirty="0" err="1">
                <a:latin typeface="Tekton Pro" pitchFamily="34" charset="-18"/>
              </a:rPr>
              <a:t>Dambisa</a:t>
            </a:r>
            <a:r>
              <a:rPr lang="pl-PL" b="1" dirty="0">
                <a:latin typeface="Tekton Pro" pitchFamily="34" charset="-18"/>
              </a:rPr>
              <a:t> </a:t>
            </a:r>
            <a:r>
              <a:rPr lang="pl-PL" b="1" dirty="0" err="1">
                <a:latin typeface="Tekton Pro" pitchFamily="34" charset="-18"/>
              </a:rPr>
              <a:t>Moyo</a:t>
            </a:r>
            <a:r>
              <a:rPr lang="pl-PL" b="1" dirty="0">
                <a:latin typeface="Tekton Pro" pitchFamily="34" charset="-18"/>
              </a:rPr>
              <a:t>, ekonomistka </a:t>
            </a:r>
            <a:r>
              <a:rPr lang="pl-PL" b="1" dirty="0" smtClean="0">
                <a:latin typeface="Tekton Pro" pitchFamily="34" charset="-18"/>
              </a:rPr>
              <a:t>pochodząca                                                   </a:t>
            </a:r>
            <a:r>
              <a:rPr lang="pl-PL" b="1" dirty="0">
                <a:latin typeface="Tekton Pro" pitchFamily="34" charset="-18"/>
              </a:rPr>
              <a:t>z Zambii, która ukończyła studia na Harvardzie, zrobiła doktorat z ekonomii na Oxfordzie, a potem pracowała w renomowanych bankach w Stanach Zjednoczonych. </a:t>
            </a:r>
            <a:endParaRPr lang="pl-PL" dirty="0">
              <a:latin typeface="Tekton Pro" pitchFamily="34" charset="-18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827584" y="4437112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i="1" dirty="0">
                <a:latin typeface="Century Gothic" pitchFamily="34" charset="0"/>
              </a:rPr>
              <a:t>Po raz pierwszy w historii ludzkości jesteśmy w stanie zlikwidować skrajne ubóstwo na </a:t>
            </a:r>
            <a:r>
              <a:rPr lang="pl-PL" i="1" dirty="0" smtClean="0">
                <a:latin typeface="Century Gothic" pitchFamily="34" charset="0"/>
              </a:rPr>
              <a:t>świecie</a:t>
            </a:r>
          </a:p>
          <a:p>
            <a:pPr>
              <a:defRPr/>
            </a:pPr>
            <a:r>
              <a:rPr lang="pl-PL" dirty="0">
                <a:latin typeface="Century Gothic" pitchFamily="34" charset="0"/>
              </a:rPr>
              <a:t>	</a:t>
            </a:r>
            <a:r>
              <a:rPr lang="pl-PL" dirty="0" smtClean="0">
                <a:latin typeface="Century Gothic" pitchFamily="34" charset="0"/>
              </a:rPr>
              <a:t>		 </a:t>
            </a:r>
            <a:r>
              <a:rPr lang="pl-PL" dirty="0">
                <a:latin typeface="Century Gothic" pitchFamily="34" charset="0"/>
              </a:rPr>
              <a:t>(</a:t>
            </a:r>
            <a:r>
              <a:rPr lang="pl-PL" dirty="0" err="1">
                <a:latin typeface="Century Gothic" pitchFamily="34" charset="0"/>
              </a:rPr>
              <a:t>J.Sachs</a:t>
            </a:r>
            <a:r>
              <a:rPr lang="pl-PL" dirty="0" smtClean="0">
                <a:latin typeface="Century Gothic" pitchFamily="34" charset="0"/>
              </a:rPr>
              <a:t>)</a:t>
            </a:r>
          </a:p>
          <a:p>
            <a:pPr>
              <a:defRPr/>
            </a:pPr>
            <a:endParaRPr lang="pl-PL" dirty="0">
              <a:latin typeface="Century Gothic" pitchFamily="34" charset="0"/>
            </a:endParaRPr>
          </a:p>
          <a:p>
            <a:pPr>
              <a:defRPr/>
            </a:pPr>
            <a:r>
              <a:rPr lang="pl-PL" i="1" dirty="0">
                <a:latin typeface="Century Gothic" pitchFamily="34" charset="0"/>
              </a:rPr>
              <a:t>Ludzie bogaci myślą, że rozwiążą problemy biednego dając mu miskę ryżu. Zastanawiają się jak go wyżywić, zamiast pomyśleć jak nauczyć go myśleć, wykształcić i zatrudnić </a:t>
            </a:r>
            <a:endParaRPr lang="pl-PL" i="1" dirty="0" smtClean="0">
              <a:latin typeface="Century Gothic" pitchFamily="34" charset="0"/>
            </a:endParaRPr>
          </a:p>
          <a:p>
            <a:pPr>
              <a:defRPr/>
            </a:pPr>
            <a:r>
              <a:rPr lang="pl-PL" dirty="0">
                <a:latin typeface="Century Gothic" pitchFamily="34" charset="0"/>
              </a:rPr>
              <a:t>	</a:t>
            </a:r>
            <a:r>
              <a:rPr lang="pl-PL" dirty="0" smtClean="0">
                <a:latin typeface="Century Gothic" pitchFamily="34" charset="0"/>
              </a:rPr>
              <a:t>			(</a:t>
            </a:r>
            <a:r>
              <a:rPr lang="pl-PL" dirty="0">
                <a:latin typeface="Century Gothic" pitchFamily="34" charset="0"/>
              </a:rPr>
              <a:t>R. Kapuściński)</a:t>
            </a:r>
          </a:p>
        </p:txBody>
      </p:sp>
    </p:spTree>
    <p:extLst>
      <p:ext uri="{BB962C8B-B14F-4D97-AF65-F5344CB8AC3E}">
        <p14:creationId xmlns:p14="http://schemas.microsoft.com/office/powerpoint/2010/main" xmlns="" val="29599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sz="2400" b="1" dirty="0" smtClean="0">
                <a:latin typeface="Courier New" pitchFamily="49" charset="0"/>
                <a:ea typeface="Kozuka Gothic Pr6N B" pitchFamily="34" charset="-128"/>
                <a:cs typeface="Courier New" pitchFamily="49" charset="0"/>
              </a:rPr>
              <a:t>Brak </a:t>
            </a:r>
            <a:r>
              <a:rPr lang="pl-PL" sz="2400" b="1" dirty="0">
                <a:latin typeface="Courier New" pitchFamily="49" charset="0"/>
                <a:ea typeface="Kozuka Gothic Pr6N B" pitchFamily="34" charset="-128"/>
                <a:cs typeface="Courier New" pitchFamily="49" charset="0"/>
              </a:rPr>
              <a:t>dostępu do wody pitnej utrudnia życie 884 milionom ludzi na naszej planecie. </a:t>
            </a:r>
            <a:endParaRPr lang="pl-PL" sz="2400" b="1" dirty="0" smtClean="0">
              <a:latin typeface="Courier New" pitchFamily="49" charset="0"/>
              <a:ea typeface="Kozuka Gothic Pr6N B" pitchFamily="34" charset="-128"/>
              <a:cs typeface="Courier New" pitchFamily="49" charset="0"/>
            </a:endParaRPr>
          </a:p>
          <a:p>
            <a:endParaRPr lang="pl-PL" sz="2400" b="1" dirty="0">
              <a:latin typeface="Courier New" pitchFamily="49" charset="0"/>
              <a:ea typeface="Kozuka Gothic Pr6N B" pitchFamily="34" charset="-128"/>
              <a:cs typeface="Courier New" pitchFamily="49" charset="0"/>
            </a:endParaRPr>
          </a:p>
          <a:p>
            <a:r>
              <a:rPr lang="pl-PL" sz="2400" b="1" dirty="0" smtClean="0">
                <a:latin typeface="Courier New" pitchFamily="49" charset="0"/>
                <a:ea typeface="Kozuka Gothic Pr6N B" pitchFamily="34" charset="-128"/>
                <a:cs typeface="Courier New" pitchFamily="49" charset="0"/>
              </a:rPr>
              <a:t>Średnio </a:t>
            </a:r>
            <a:r>
              <a:rPr lang="pl-PL" sz="2400" b="1" dirty="0">
                <a:latin typeface="Courier New" pitchFamily="49" charset="0"/>
                <a:ea typeface="Kozuka Gothic Pr6N B" pitchFamily="34" charset="-128"/>
                <a:cs typeface="Courier New" pitchFamily="49" charset="0"/>
              </a:rPr>
              <a:t>co 20 sekund umiera z tego właśnie powodu jedno dziecko. </a:t>
            </a:r>
            <a:endParaRPr lang="pl-PL" sz="2400" b="1" dirty="0" smtClean="0">
              <a:latin typeface="Courier New" pitchFamily="49" charset="0"/>
              <a:ea typeface="Kozuka Gothic Pr6N B" pitchFamily="34" charset="-128"/>
              <a:cs typeface="Courier New" pitchFamily="49" charset="0"/>
            </a:endParaRPr>
          </a:p>
          <a:p>
            <a:endParaRPr lang="pl-PL" sz="2400" b="1" dirty="0" smtClean="0">
              <a:latin typeface="Courier New" pitchFamily="49" charset="0"/>
              <a:ea typeface="Kozuka Gothic Pr6N B" pitchFamily="34" charset="-128"/>
              <a:cs typeface="Courier New" pitchFamily="49" charset="0"/>
            </a:endParaRPr>
          </a:p>
          <a:p>
            <a:pPr marL="45720" indent="0">
              <a:buNone/>
            </a:pPr>
            <a:r>
              <a:rPr lang="pl-PL" sz="2400" b="1" dirty="0" smtClean="0">
                <a:latin typeface="Courier New" pitchFamily="49" charset="0"/>
                <a:ea typeface="Kozuka Gothic Pr6N B" pitchFamily="34" charset="-128"/>
                <a:cs typeface="Courier New" pitchFamily="49" charset="0"/>
              </a:rPr>
              <a:t>Na </a:t>
            </a:r>
            <a:r>
              <a:rPr lang="pl-PL" sz="2400" b="1" dirty="0">
                <a:latin typeface="Courier New" pitchFamily="49" charset="0"/>
                <a:ea typeface="Kozuka Gothic Pr6N B" pitchFamily="34" charset="-128"/>
                <a:cs typeface="Courier New" pitchFamily="49" charset="0"/>
              </a:rPr>
              <a:t>ten dramatyczny stan składa się wiele </a:t>
            </a:r>
            <a:r>
              <a:rPr lang="pl-PL" sz="2400" b="1" dirty="0" smtClean="0">
                <a:latin typeface="Courier New" pitchFamily="49" charset="0"/>
                <a:ea typeface="Kozuka Gothic Pr6N B" pitchFamily="34" charset="-128"/>
                <a:cs typeface="Courier New" pitchFamily="49" charset="0"/>
              </a:rPr>
              <a:t>czynników:</a:t>
            </a:r>
          </a:p>
          <a:p>
            <a:r>
              <a:rPr lang="pl-PL" sz="2400" b="1" dirty="0" smtClean="0">
                <a:latin typeface="Courier New" pitchFamily="49" charset="0"/>
                <a:ea typeface="Kozuka Gothic Pr6N B" pitchFamily="34" charset="-128"/>
                <a:cs typeface="Courier New" pitchFamily="49" charset="0"/>
              </a:rPr>
              <a:t>  trudne warunki geograficzne, </a:t>
            </a:r>
            <a:r>
              <a:rPr lang="pl-PL" sz="2400" b="1" dirty="0">
                <a:latin typeface="Courier New" pitchFamily="49" charset="0"/>
                <a:ea typeface="Kozuka Gothic Pr6N B" pitchFamily="34" charset="-128"/>
                <a:cs typeface="Courier New" pitchFamily="49" charset="0"/>
              </a:rPr>
              <a:t>w których żyją niektórzy ludzie (jak pustynie lub wysokie góry</a:t>
            </a:r>
            <a:r>
              <a:rPr lang="pl-PL" sz="2400" b="1" dirty="0" smtClean="0">
                <a:latin typeface="Courier New" pitchFamily="49" charset="0"/>
                <a:ea typeface="Kozuka Gothic Pr6N B" pitchFamily="34" charset="-128"/>
                <a:cs typeface="Courier New" pitchFamily="49" charset="0"/>
              </a:rPr>
              <a:t>),</a:t>
            </a:r>
          </a:p>
          <a:p>
            <a:r>
              <a:rPr lang="pl-PL" sz="2400" b="1" dirty="0" smtClean="0">
                <a:latin typeface="Courier New" pitchFamily="49" charset="0"/>
                <a:ea typeface="Kozuka Gothic Pr6N B" pitchFamily="34" charset="-128"/>
                <a:cs typeface="Courier New" pitchFamily="49" charset="0"/>
              </a:rPr>
              <a:t> </a:t>
            </a:r>
            <a:r>
              <a:rPr lang="pl-PL" sz="2400" b="1" dirty="0">
                <a:latin typeface="Courier New" pitchFamily="49" charset="0"/>
                <a:ea typeface="Kozuka Gothic Pr6N B" pitchFamily="34" charset="-128"/>
                <a:cs typeface="Courier New" pitchFamily="49" charset="0"/>
              </a:rPr>
              <a:t>zmiany klimatyczne, ubóstwo niepozwalające na budowę sieci wodociągowej</a:t>
            </a:r>
            <a:r>
              <a:rPr lang="pl-PL" sz="2400" b="1" dirty="0" smtClean="0">
                <a:latin typeface="Courier New" pitchFamily="49" charset="0"/>
                <a:ea typeface="Kozuka Gothic Pr6N B" pitchFamily="34" charset="-128"/>
                <a:cs typeface="Courier New" pitchFamily="49" charset="0"/>
              </a:rPr>
              <a:t>,        </a:t>
            </a:r>
          </a:p>
          <a:p>
            <a:r>
              <a:rPr lang="pl-PL" sz="2400" b="1" dirty="0" smtClean="0">
                <a:latin typeface="Courier New" pitchFamily="49" charset="0"/>
                <a:ea typeface="Kozuka Gothic Pr6N B" pitchFamily="34" charset="-128"/>
                <a:cs typeface="Courier New" pitchFamily="49" charset="0"/>
              </a:rPr>
              <a:t> nierówny </a:t>
            </a:r>
            <a:r>
              <a:rPr lang="pl-PL" sz="2400" b="1" dirty="0">
                <a:latin typeface="Courier New" pitchFamily="49" charset="0"/>
                <a:ea typeface="Kozuka Gothic Pr6N B" pitchFamily="34" charset="-128"/>
                <a:cs typeface="Courier New" pitchFamily="49" charset="0"/>
              </a:rPr>
              <a:t>dostępu do wody między różnymi grupami etnicznymi żyjącymi na tym samym terytorium.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Dostęp do wody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88931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7141a253f9d71770027a1f796f892ca6_w_480_h_440_c_0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004" y="1916832"/>
            <a:ext cx="4681028" cy="3120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Sudan-brak wody do picia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860032" y="1700808"/>
            <a:ext cx="39268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l-PL" b="1" dirty="0" smtClean="0">
                <a:latin typeface="Baskerville Old Face" pitchFamily="18" charset="0"/>
                <a:cs typeface="Times New Roman" pitchFamily="18" charset="0"/>
              </a:rPr>
              <a:t>Ponad połowa ludności Południowego Sudanu nie ma dostępu do wody pitnej. </a:t>
            </a:r>
          </a:p>
          <a:p>
            <a:pPr marL="285750" indent="-285750">
              <a:buFont typeface="Wingdings" pitchFamily="2" charset="2"/>
              <a:buChar char="ü"/>
            </a:pPr>
            <a:endParaRPr lang="pl-PL" b="1" dirty="0" smtClean="0">
              <a:latin typeface="Baskerville Old Face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l-PL" b="1" dirty="0" smtClean="0">
                <a:latin typeface="Baskerville Old Face" pitchFamily="18" charset="0"/>
                <a:cs typeface="Times New Roman" pitchFamily="18" charset="0"/>
              </a:rPr>
              <a:t>Tylko 6,4% ludności posiada dostęp do sanitariatów.  </a:t>
            </a:r>
          </a:p>
          <a:p>
            <a:r>
              <a:rPr lang="pl-PL" b="1" dirty="0" smtClean="0">
                <a:latin typeface="Baskerville Old Face" pitchFamily="18" charset="0"/>
                <a:cs typeface="Times New Roman" pitchFamily="18" charset="0"/>
              </a:rPr>
              <a:t>     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b="1" dirty="0" smtClean="0">
                <a:latin typeface="Baskerville Old Face" pitchFamily="18" charset="0"/>
                <a:cs typeface="Times New Roman" pitchFamily="18" charset="0"/>
              </a:rPr>
              <a:t>Z powodu zbyt małej liczby studni, te które istnieją są przeciążone i ulegają częstym awariom. </a:t>
            </a:r>
          </a:p>
          <a:p>
            <a:pPr marL="285750" indent="-285750">
              <a:buFont typeface="Wingdings" pitchFamily="2" charset="2"/>
              <a:buChar char="ü"/>
            </a:pPr>
            <a:endParaRPr lang="pl-PL" b="1" dirty="0" smtClean="0">
              <a:latin typeface="Baskerville Old Face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l-PL" b="1" dirty="0" smtClean="0">
                <a:latin typeface="Baskerville Old Face" pitchFamily="18" charset="0"/>
                <a:cs typeface="Times New Roman" pitchFamily="18" charset="0"/>
              </a:rPr>
              <a:t>W wielu rejonach tego kraju na jedną studnię przypada nawet ponad 2000 osób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b="1" dirty="0" smtClean="0">
                <a:latin typeface="Baskerville Old Face" pitchFamily="18" charset="0"/>
                <a:cs typeface="Times New Roman" pitchFamily="18" charset="0"/>
              </a:rPr>
              <a:t>To 4 razy więcej niż dopuszczają standardy humanitarne</a:t>
            </a:r>
            <a:r>
              <a:rPr lang="pl-PL" b="1" dirty="0" smtClean="0">
                <a:latin typeface="Baskerville Old Face" pitchFamily="18" charset="0"/>
              </a:rPr>
              <a:t>. </a:t>
            </a:r>
            <a:endParaRPr lang="pl-PL" dirty="0">
              <a:latin typeface="Baskerville Old Face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567613" y="5373216"/>
            <a:ext cx="2977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l-PL" b="1" dirty="0"/>
              <a:t>Fot. Wojciech </a:t>
            </a:r>
            <a:r>
              <a:rPr lang="pl-PL" b="1" dirty="0" err="1"/>
              <a:t>Grzędziński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50378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>
                <a:latin typeface="Times New Roman" pitchFamily="18" charset="0"/>
                <a:cs typeface="Times New Roman" pitchFamily="18" charset="0"/>
              </a:rPr>
              <a:t>UNICEF szacuje, że 65% populacji w Somalii nie ma dostępu do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stabilnych,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bezpiecznych źródeł wody. </a:t>
            </a:r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Brudna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woda i niski poziom higieny są głównymi powodami chorób.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BRAK WODY</a:t>
            </a:r>
            <a:endParaRPr lang="pl-PL" dirty="0"/>
          </a:p>
        </p:txBody>
      </p:sp>
      <p:pic>
        <p:nvPicPr>
          <p:cNvPr id="17410" name="Picture 2" descr="C:\Users\Acer\Desktop\f8088deb2d4136b092f30133804e54f6_w_480_h_440_c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6300192" y="5661248"/>
            <a:ext cx="1917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Fot. Marcin Suder</a:t>
            </a:r>
            <a:endParaRPr lang="pl-PL" dirty="0"/>
          </a:p>
        </p:txBody>
      </p:sp>
      <p:pic>
        <p:nvPicPr>
          <p:cNvPr id="6" name="Picture 2" descr="C:\Users\Acer\Desktop\c05c5d449500041bafd94c7289a0dd8d_w_480_h_440_c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12976"/>
            <a:ext cx="334837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139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Ile litrów wody zużywasz dziennie?</a:t>
            </a:r>
            <a:endParaRPr lang="pl-PL" dirty="0"/>
          </a:p>
        </p:txBody>
      </p:sp>
      <p:pic>
        <p:nvPicPr>
          <p:cNvPr id="18434" name="Picture 2" descr="C:\Users\Acer\Desktop\db43ecbe112528808ca1601750327a1a_w_480_h_440_c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1954" y="2635171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51520" y="177281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latin typeface="Adobe Garamond Pro Bold" pitchFamily="18" charset="-18"/>
              </a:rPr>
              <a:t>Przyjmuje się, że każdy człowiek potrzebuje do podstawowej higieny </a:t>
            </a:r>
            <a:r>
              <a:rPr lang="pl-PL" b="1" dirty="0" smtClean="0">
                <a:latin typeface="Adobe Garamond Pro Bold" pitchFamily="18" charset="-18"/>
              </a:rPr>
              <a:t>                                  minimum </a:t>
            </a:r>
            <a:r>
              <a:rPr lang="pl-PL" b="1" dirty="0">
                <a:latin typeface="Adobe Garamond Pro Bold" pitchFamily="18" charset="-18"/>
              </a:rPr>
              <a:t>2 do 6 litrów. </a:t>
            </a:r>
            <a:r>
              <a:rPr lang="pl-PL" b="1" dirty="0" smtClean="0">
                <a:latin typeface="Adobe Garamond Pro Bold" pitchFamily="18" charset="-18"/>
              </a:rPr>
              <a:t>…</a:t>
            </a:r>
            <a:endParaRPr lang="pl-PL" b="1" dirty="0">
              <a:latin typeface="Adobe Garamond Pro Bold" pitchFamily="18" charset="-18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51520" y="5683171"/>
            <a:ext cx="8028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latin typeface="Adobe Garamond Pro Bold" pitchFamily="18" charset="-18"/>
              </a:rPr>
              <a:t>By umyć swoje dzieci, matka musi przynieść potrzebną do tego wodę z oddalonego o kilka lub kilkanaście kilometrów źródła wody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57534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PRAGNIENIE WODY</a:t>
            </a:r>
            <a:endParaRPr lang="pl-PL" dirty="0"/>
          </a:p>
        </p:txBody>
      </p:sp>
      <p:pic>
        <p:nvPicPr>
          <p:cNvPr id="15363" name="Picture 3" descr="C:\Users\Acer\Desktop\ba982d60c099136c97abb1607b24ac90_w_480_h_440_c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036" y="1772816"/>
            <a:ext cx="4247964" cy="283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Acer\Desktop\352d555faeaa6dea9b51ef3025e90924_w_480_h_440_c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3384376" cy="225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cer\Desktop\815242d225c0a888be4065512c5160a8_w_480_h_440_c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65376"/>
            <a:ext cx="4067944" cy="271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cer\Desktop\cf557ddced82232a956425ffddfa1a7d_w_480_h_440_c_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7651" y="1772816"/>
            <a:ext cx="356439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63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0999" y="1719071"/>
            <a:ext cx="5415137" cy="4407408"/>
          </a:xfrm>
        </p:spPr>
        <p:txBody>
          <a:bodyPr>
            <a:normAutofit/>
          </a:bodyPr>
          <a:lstStyle/>
          <a:p>
            <a:r>
              <a:rPr lang="pl-PL" dirty="0" smtClean="0"/>
              <a:t> </a:t>
            </a:r>
            <a:r>
              <a:rPr lang="pl-PL" dirty="0"/>
              <a:t>Różnice w zużyciu wody przez ludzi mieszkających na naszej planecie są ogromne: </a:t>
            </a:r>
            <a:endParaRPr lang="pl-PL" dirty="0" smtClean="0"/>
          </a:p>
          <a:p>
            <a:r>
              <a:rPr lang="pl-PL" dirty="0" smtClean="0"/>
              <a:t>przeciętny </a:t>
            </a:r>
            <a:r>
              <a:rPr lang="pl-PL" dirty="0"/>
              <a:t>Amerykanin zużywa dziennie 400 litrów wody</a:t>
            </a:r>
            <a:r>
              <a:rPr lang="pl-PL" dirty="0" smtClean="0"/>
              <a:t>,</a:t>
            </a:r>
          </a:p>
          <a:p>
            <a:r>
              <a:rPr lang="pl-PL" dirty="0" smtClean="0"/>
              <a:t> </a:t>
            </a:r>
            <a:r>
              <a:rPr lang="pl-PL" dirty="0"/>
              <a:t>przeciętny </a:t>
            </a:r>
            <a:r>
              <a:rPr lang="pl-PL" b="1" dirty="0"/>
              <a:t>Afgańczyk 10 </a:t>
            </a:r>
            <a:r>
              <a:rPr lang="pl-PL" b="1" dirty="0" smtClean="0"/>
              <a:t>litrów              </a:t>
            </a:r>
            <a:r>
              <a:rPr lang="pl-PL" dirty="0" smtClean="0"/>
              <a:t> </a:t>
            </a:r>
            <a:r>
              <a:rPr lang="pl-PL" dirty="0"/>
              <a:t>(</a:t>
            </a:r>
            <a:r>
              <a:rPr lang="pl-PL" sz="1600" dirty="0"/>
              <a:t>mniej więcej tyle spuszczamy w ciągu doby </a:t>
            </a:r>
            <a:r>
              <a:rPr lang="pl-PL" sz="1600" dirty="0" smtClean="0"/>
              <a:t>  w </a:t>
            </a:r>
            <a:r>
              <a:rPr lang="pl-PL" sz="1600" dirty="0"/>
              <a:t>toalecie). </a:t>
            </a:r>
            <a:endParaRPr lang="pl-PL" sz="1600" dirty="0" smtClean="0"/>
          </a:p>
          <a:p>
            <a:endParaRPr lang="pl-PL" dirty="0"/>
          </a:p>
          <a:p>
            <a:r>
              <a:rPr lang="pl-PL" dirty="0" smtClean="0"/>
              <a:t>Statystyczny Polak zużywa każdego dnia około 145 litrów wody! 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Zmień swoje nawyki w codziennym życiu</a:t>
            </a:r>
            <a:endParaRPr lang="pl-PL" dirty="0"/>
          </a:p>
        </p:txBody>
      </p:sp>
      <p:pic>
        <p:nvPicPr>
          <p:cNvPr id="4" name="Picture 4" descr="C:\Users\Acer\Desktop\e18d096d172c6757d26acb4ca74cdb59_w_480_h_440_c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38859"/>
            <a:ext cx="2919983" cy="429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280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Acer\Desktop\images (5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192" y="1772816"/>
            <a:ext cx="325058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KiM</a:t>
            </a:r>
            <a:r>
              <a:rPr lang="pl-PL" dirty="0" smtClean="0"/>
              <a:t> JESTEM? </a:t>
            </a:r>
            <a:endParaRPr lang="pl-PL" dirty="0"/>
          </a:p>
        </p:txBody>
      </p:sp>
      <p:pic>
        <p:nvPicPr>
          <p:cNvPr id="5122" name="Picture 2" descr="C:\Users\Acer\Desktop\pobrane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72816"/>
            <a:ext cx="2880320" cy="480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cer\Desktop\pobrane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322897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6660232" y="1988840"/>
            <a:ext cx="20162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latin typeface="FangSong" pitchFamily="49" charset="-122"/>
                <a:ea typeface="FangSong" pitchFamily="49" charset="-122"/>
              </a:rPr>
              <a:t> W statystykach rozwojowych obliczanych według </a:t>
            </a:r>
            <a:r>
              <a:rPr lang="pl-PL" b="1" dirty="0" err="1" smtClean="0">
                <a:latin typeface="FangSong" pitchFamily="49" charset="-122"/>
                <a:ea typeface="FangSong" pitchFamily="49" charset="-122"/>
              </a:rPr>
              <a:t>Human</a:t>
            </a:r>
            <a:r>
              <a:rPr lang="pl-PL" b="1" dirty="0" smtClean="0">
                <a:latin typeface="FangSong" pitchFamily="49" charset="-122"/>
                <a:ea typeface="FangSong" pitchFamily="49" charset="-122"/>
              </a:rPr>
              <a:t> </a:t>
            </a:r>
            <a:r>
              <a:rPr lang="pl-PL" b="1" dirty="0" err="1" smtClean="0">
                <a:latin typeface="FangSong" pitchFamily="49" charset="-122"/>
                <a:ea typeface="FangSong" pitchFamily="49" charset="-122"/>
              </a:rPr>
              <a:t>Developement</a:t>
            </a:r>
            <a:r>
              <a:rPr lang="pl-PL" b="1" dirty="0" smtClean="0">
                <a:latin typeface="FangSong" pitchFamily="49" charset="-122"/>
                <a:ea typeface="FangSong" pitchFamily="49" charset="-122"/>
              </a:rPr>
              <a:t> </a:t>
            </a:r>
            <a:r>
              <a:rPr lang="pl-PL" b="1" dirty="0" err="1" smtClean="0">
                <a:latin typeface="FangSong" pitchFamily="49" charset="-122"/>
                <a:ea typeface="FangSong" pitchFamily="49" charset="-122"/>
              </a:rPr>
              <a:t>Index</a:t>
            </a:r>
            <a:r>
              <a:rPr lang="pl-PL" b="1" dirty="0" smtClean="0">
                <a:latin typeface="FangSong" pitchFamily="49" charset="-122"/>
                <a:ea typeface="FangSong" pitchFamily="49" charset="-122"/>
              </a:rPr>
              <a:t> nasze państwo zajmuje 41.miejsce na 182 badanych (</a:t>
            </a:r>
            <a:r>
              <a:rPr lang="pl-PL" sz="1200" b="1" dirty="0" smtClean="0">
                <a:latin typeface="FangSong" pitchFamily="49" charset="-122"/>
                <a:ea typeface="FangSong" pitchFamily="49" charset="-122"/>
              </a:rPr>
              <a:t>wyniki z 2009r.</a:t>
            </a:r>
            <a:r>
              <a:rPr lang="pl-PL" sz="1200" b="1" dirty="0" smtClean="0"/>
              <a:t>). 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xmlns="" val="346322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8991" y="1628800"/>
            <a:ext cx="4118993" cy="4590249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pl-PL" dirty="0" smtClean="0"/>
          </a:p>
          <a:p>
            <a:r>
              <a:rPr lang="pl-PL" sz="1700" b="1" dirty="0" smtClean="0">
                <a:latin typeface="Tekton Pro" pitchFamily="34" charset="-18"/>
              </a:rPr>
              <a:t>925 </a:t>
            </a:r>
            <a:r>
              <a:rPr lang="pl-PL" sz="1700" b="1" dirty="0">
                <a:latin typeface="Tekton Pro" pitchFamily="34" charset="-18"/>
              </a:rPr>
              <a:t>milionów osób na świecie cierpi niedożywienie i </a:t>
            </a:r>
            <a:r>
              <a:rPr lang="pl-PL" sz="1700" b="1" dirty="0" smtClean="0">
                <a:latin typeface="Tekton Pro" pitchFamily="34" charset="-18"/>
              </a:rPr>
              <a:t>głód… </a:t>
            </a:r>
          </a:p>
          <a:p>
            <a:endParaRPr lang="pl-PL" sz="1700" b="1" dirty="0" smtClean="0">
              <a:latin typeface="Tekton Pro" pitchFamily="34" charset="-18"/>
            </a:endParaRPr>
          </a:p>
          <a:p>
            <a:r>
              <a:rPr lang="pl-PL" sz="1700" b="1" dirty="0" smtClean="0">
                <a:latin typeface="Tekton Pro" pitchFamily="34" charset="-18"/>
              </a:rPr>
              <a:t>W ogarniętym głodem Rogu Afryki pomocy żywnościowej potrzebuje już ponad </a:t>
            </a:r>
          </a:p>
          <a:p>
            <a:pPr>
              <a:buNone/>
            </a:pPr>
            <a:r>
              <a:rPr lang="pl-PL" sz="2200" b="1" dirty="0" smtClean="0">
                <a:latin typeface="Tekton Pro" pitchFamily="34" charset="-18"/>
              </a:rPr>
              <a:t>	13 milionów osób</a:t>
            </a:r>
            <a:r>
              <a:rPr lang="pl-PL" sz="1700" b="1" dirty="0" smtClean="0">
                <a:latin typeface="Tekton Pro" pitchFamily="34" charset="-18"/>
              </a:rPr>
              <a:t>… </a:t>
            </a:r>
          </a:p>
          <a:p>
            <a:r>
              <a:rPr lang="pl-PL" sz="1700" b="1" dirty="0" smtClean="0">
                <a:latin typeface="Tekton Pro" pitchFamily="34" charset="-18"/>
              </a:rPr>
              <a:t>W najgorszej sytuacji są mieszkańcy południowej                           i centralnej Somalii, opanowanej przez fundamentalistyczne bojówki Al - </a:t>
            </a:r>
            <a:r>
              <a:rPr lang="pl-PL" sz="1700" b="1" dirty="0" err="1" smtClean="0">
                <a:latin typeface="Tekton Pro" pitchFamily="34" charset="-18"/>
              </a:rPr>
              <a:t>Shabaab</a:t>
            </a:r>
            <a:r>
              <a:rPr lang="pl-PL" sz="1700" b="1" dirty="0" smtClean="0">
                <a:latin typeface="Tekton Pro" pitchFamily="34" charset="-18"/>
              </a:rPr>
              <a:t>, odmawiające wstępu na zajmowane przez siebie tereny wszelkim organizacjom humanitarnym</a:t>
            </a:r>
            <a:r>
              <a:rPr lang="pl-PL" b="1" dirty="0" smtClean="0">
                <a:latin typeface="Tekton Pro" pitchFamily="34" charset="-18"/>
              </a:rPr>
              <a:t>. </a:t>
            </a:r>
            <a:endParaRPr lang="pl-PL" dirty="0">
              <a:latin typeface="Tekton Pro" pitchFamily="34" charset="-18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Głód i niedożywienie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Picture 2" descr="C:\Users\Acer\Desktop\3745ff7d4772d5258fbe457cdefbde1d_w_480_h_440_c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44824"/>
            <a:ext cx="442849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4283968" y="50131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 smtClean="0">
                <a:solidFill>
                  <a:srgbClr val="002060"/>
                </a:solidFill>
                <a:latin typeface="Segoe Script" pitchFamily="34" charset="0"/>
              </a:rPr>
              <a:t>Co sześć sekund z powodu głodu umiera na naszej planecie jedno dziecko…</a:t>
            </a:r>
            <a:endParaRPr lang="pl-PL" b="1" dirty="0">
              <a:solidFill>
                <a:srgbClr val="002060"/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89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16216" y="5085183"/>
            <a:ext cx="2272676" cy="1041295"/>
          </a:xfrm>
        </p:spPr>
        <p:txBody>
          <a:bodyPr>
            <a:normAutofit/>
          </a:bodyPr>
          <a:lstStyle/>
          <a:p>
            <a:pPr>
              <a:buNone/>
            </a:pPr>
            <a:endParaRPr lang="pl-PL" sz="18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Somalia-Głód</a:t>
            </a:r>
            <a:endParaRPr lang="pl-PL" dirty="0"/>
          </a:p>
        </p:txBody>
      </p:sp>
      <p:pic>
        <p:nvPicPr>
          <p:cNvPr id="10242" name="Picture 2" descr="C:\Users\Acer\Desktop\63d0dbc9961c4087d75611ae813bfd36_w_480_h_440_c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53136"/>
            <a:ext cx="2750994" cy="182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cer\Desktop\ed3926ffb4e4c8cc07abecb0cb99b0a1_w_480_h_440_c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279082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Acer\Desktop\35505144849c513fcd4098048ad05961_w_480_h_440_c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72816"/>
            <a:ext cx="4572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cer\Desktop\b603cafb67fb7f39e06d6dcafa6f480e_w_480_h_440_c_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81128"/>
            <a:ext cx="2771800" cy="188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225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/>
          </a:p>
          <a:p>
            <a:r>
              <a:rPr lang="pl-PL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72 milionów dzieci, które zamiast chodzić do szkoły muszą pracować lub pomagać </a:t>
            </a:r>
            <a:r>
              <a:rPr lang="pl-PL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                    w </a:t>
            </a:r>
            <a:r>
              <a:rPr lang="pl-PL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prowadzeniu gospodarstwa </a:t>
            </a:r>
            <a:r>
              <a:rPr lang="pl-PL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domowego…</a:t>
            </a:r>
          </a:p>
          <a:p>
            <a:endParaRPr lang="pl-PL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l-PL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759 milionów dorosłych na naszej planecie nie umie czytać ani </a:t>
            </a:r>
            <a:r>
              <a:rPr lang="pl-PL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pisać… </a:t>
            </a:r>
          </a:p>
          <a:p>
            <a:endParaRPr lang="pl-PL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l-PL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W </a:t>
            </a:r>
            <a:r>
              <a:rPr lang="pl-PL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niektórych rejonach świata współczynnik analfabetyzmu przekracza 70%. 2/3 z tego stanowią </a:t>
            </a:r>
            <a:r>
              <a:rPr lang="pl-PL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kobiety… </a:t>
            </a:r>
            <a:endParaRPr lang="pl-PL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Edukacja</a:t>
            </a:r>
            <a:endParaRPr lang="pl-PL" dirty="0"/>
          </a:p>
        </p:txBody>
      </p:sp>
      <p:pic>
        <p:nvPicPr>
          <p:cNvPr id="4" name="Picture 2" descr="C:\Users\Acer\Desktop\pobra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0846" y="0"/>
            <a:ext cx="2376264" cy="158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20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filmik</a:t>
            </a:r>
            <a:endParaRPr lang="pl-PL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Afganistan-szkoła</a:t>
            </a:r>
            <a:endParaRPr lang="pl-PL" dirty="0"/>
          </a:p>
        </p:txBody>
      </p:sp>
      <p:pic>
        <p:nvPicPr>
          <p:cNvPr id="8194" name="Picture 2" descr="C:\Users\Acer\Desktop\28b19b12dc4c89db4a4e14eb9f40e374_w_480_h_440_c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4034827" cy="269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cer\Desktop\e7a0294aa3c7f265eb636385d172668d_w_480_h_440_c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4213979" cy="281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cer\Desktop\acf07054c4b0b396bf39818fd869bbab_w_480_h_440_c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059" y="4221088"/>
            <a:ext cx="356439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4572000" y="48691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krajach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Globalnego Południa jak Sudan czy Afganistan dzieci często uczą się pod gołym niebem, a wiele z nich by dotrzeć na lekcje musi iść po kilka kilometrów w jedną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stronę…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56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Wolałbym do szkoły, ale muszę pracować …</a:t>
            </a:r>
            <a:endParaRPr lang="pl-PL" dirty="0"/>
          </a:p>
        </p:txBody>
      </p:sp>
      <p:pic>
        <p:nvPicPr>
          <p:cNvPr id="9218" name="Picture 2" descr="C:\Users\Acer\Desktop\23fc493701fcc696e0c96f43b9e626c0_w_480_h_440_c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00808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cer\Desktop\411afd72eada1e199639dfc59f863d9f_w_480_h_440_c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51060"/>
            <a:ext cx="4860032" cy="324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071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i="1" dirty="0" smtClean="0"/>
              <a:t>Dowiedz </a:t>
            </a:r>
            <a:r>
              <a:rPr lang="pl-PL" i="1" dirty="0"/>
              <a:t>się więcej o problemie edukacji w różnych miejscach na Ziemi;</a:t>
            </a:r>
          </a:p>
          <a:p>
            <a:r>
              <a:rPr lang="pl-PL" i="1" dirty="0"/>
              <a:t>Zachęć </a:t>
            </a:r>
            <a:r>
              <a:rPr lang="pl-PL" i="1" dirty="0" smtClean="0"/>
              <a:t>nauczyciela, </a:t>
            </a:r>
            <a:r>
              <a:rPr lang="pl-PL" i="1" dirty="0"/>
              <a:t>by zorganizował w twojej szkole warsztaty poświęcone temu zagadnieniu;</a:t>
            </a:r>
          </a:p>
          <a:p>
            <a:r>
              <a:rPr lang="pl-PL" i="1" dirty="0"/>
              <a:t>Nawiąż kontakt z uczniami w innych krajach. Dowiedz się, jak wygląda ich życie i jakie są codzienne problemy ludzi w innych zakątkach świata;</a:t>
            </a:r>
          </a:p>
          <a:p>
            <a:r>
              <a:rPr lang="pl-PL" i="1" dirty="0"/>
              <a:t>Wspieraj działania polskich organizacji pozarządowych zajmujących się problemem dostępu do edukacji;</a:t>
            </a:r>
          </a:p>
          <a:p>
            <a:r>
              <a:rPr lang="pl-PL" i="1" dirty="0"/>
              <a:t>Przeprowadź akcję na rzecz zapewnienia powszechnej edukacji na świecie;</a:t>
            </a:r>
          </a:p>
          <a:p>
            <a:r>
              <a:rPr lang="pl-PL" i="1" dirty="0"/>
              <a:t>Zainteresuj się, co robią politycy w sprawie edukacji;</a:t>
            </a:r>
          </a:p>
          <a:p>
            <a:r>
              <a:rPr lang="pl-PL" i="1" dirty="0"/>
              <a:t>Domagaj się rzetelnych informacji od mediów na temat problemu edukacji na świecie.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400" dirty="0" smtClean="0"/>
              <a:t>Włącz się w działania mające na celu upowszechnienie szkolnictwa na świecie!  </a:t>
            </a:r>
            <a:r>
              <a:rPr lang="pl-PL" sz="2000" dirty="0" smtClean="0"/>
              <a:t>                         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9372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0999" y="1719070"/>
            <a:ext cx="8367465" cy="4806273"/>
          </a:xfrm>
        </p:spPr>
        <p:txBody>
          <a:bodyPr>
            <a:normAutofit/>
          </a:bodyPr>
          <a:lstStyle/>
          <a:p>
            <a:r>
              <a:rPr lang="pl-PL" i="1" dirty="0" smtClean="0"/>
              <a:t>Dowiedzieć </a:t>
            </a:r>
            <a:r>
              <a:rPr lang="pl-PL" i="1" dirty="0"/>
              <a:t>się więcej o problemach, z jakimi boryka się ludzkość – na przykład ze strony </a:t>
            </a:r>
            <a:r>
              <a:rPr lang="pl-PL" i="1" dirty="0" smtClean="0"/>
              <a:t>PAH-u.</a:t>
            </a:r>
            <a:endParaRPr lang="pl-PL" dirty="0"/>
          </a:p>
          <a:p>
            <a:r>
              <a:rPr lang="pl-PL" i="1" dirty="0" smtClean="0"/>
              <a:t> </a:t>
            </a:r>
            <a:r>
              <a:rPr lang="pl-PL" i="1" dirty="0"/>
              <a:t>Namówić swojego nauczyciela do poruszenia tego tematu na zajęciach </a:t>
            </a:r>
            <a:r>
              <a:rPr lang="pl-PL" i="1" dirty="0" smtClean="0"/>
              <a:t>w </a:t>
            </a:r>
            <a:r>
              <a:rPr lang="pl-PL" i="1" dirty="0"/>
              <a:t>twojej </a:t>
            </a:r>
            <a:r>
              <a:rPr lang="pl-PL" i="1" dirty="0" smtClean="0"/>
              <a:t>szkole,</a:t>
            </a:r>
            <a:endParaRPr lang="pl-PL" dirty="0"/>
          </a:p>
          <a:p>
            <a:r>
              <a:rPr lang="pl-PL" i="1" dirty="0" smtClean="0"/>
              <a:t>Zorganizować </a:t>
            </a:r>
            <a:r>
              <a:rPr lang="pl-PL" i="1" dirty="0"/>
              <a:t>wspólnie ze znajomymi happening zwracający uwagę ludzi w twojej okolicy na potrzebę niesienia pomocy krajom Globalnego Południa,</a:t>
            </a:r>
            <a:endParaRPr lang="pl-PL" dirty="0"/>
          </a:p>
          <a:p>
            <a:r>
              <a:rPr lang="pl-PL" i="1" dirty="0" smtClean="0"/>
              <a:t> </a:t>
            </a:r>
            <a:r>
              <a:rPr lang="pl-PL" i="1" dirty="0"/>
              <a:t>Przeprowadzić akcję pisania apeli do polityków, </a:t>
            </a:r>
            <a:r>
              <a:rPr lang="pl-PL" i="1" dirty="0" smtClean="0"/>
              <a:t>nawołując </a:t>
            </a:r>
            <a:r>
              <a:rPr lang="pl-PL" i="1" dirty="0"/>
              <a:t>ich do wzięcia odpowiedzialności za losy świata i realizacji podjętych przez nasz kraj zobowiązań.</a:t>
            </a:r>
            <a:endParaRPr lang="pl-PL" dirty="0"/>
          </a:p>
          <a:p>
            <a:r>
              <a:rPr lang="pl-PL" i="1" dirty="0"/>
              <a:t>Możesz też pomóc którejś z organizacji zajmujących się pomocą </a:t>
            </a:r>
            <a:r>
              <a:rPr lang="pl-PL" i="1" dirty="0" smtClean="0"/>
              <a:t>rozwojową </a:t>
            </a:r>
            <a:r>
              <a:rPr lang="pl-PL" i="1" dirty="0"/>
              <a:t>i humanitarną – zostając wolontariuszem lub zbierając pieniądze na konkretny cel. </a:t>
            </a:r>
            <a:endParaRPr lang="pl-PL" dirty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 smtClean="0"/>
              <a:t>co </a:t>
            </a:r>
            <a:r>
              <a:rPr lang="pl-PL" dirty="0"/>
              <a:t>możesz </a:t>
            </a:r>
            <a:r>
              <a:rPr lang="pl-PL" dirty="0" smtClean="0"/>
              <a:t>jeszcze zrobić?</a:t>
            </a:r>
            <a:endParaRPr lang="pl-PL" dirty="0"/>
          </a:p>
        </p:txBody>
      </p:sp>
      <p:pic>
        <p:nvPicPr>
          <p:cNvPr id="2050" name="Picture 2" descr="C:\Users\Acer\Desktop\mama (1)\images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7600" y="116632"/>
            <a:ext cx="197167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709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012444"/>
          </a:xfrm>
        </p:spPr>
        <p:txBody>
          <a:bodyPr/>
          <a:lstStyle/>
          <a:p>
            <a:r>
              <a:rPr lang="pl-PL" b="1" dirty="0"/>
              <a:t>Świat bez głodu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Kampania: </a:t>
            </a:r>
            <a:r>
              <a:rPr lang="pl-PL" dirty="0"/>
              <a:t>„Świat bez Głodu” 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Kampanie Polskiej akcji humanitarnej</a:t>
            </a:r>
            <a:endParaRPr lang="pl-PL" dirty="0"/>
          </a:p>
        </p:txBody>
      </p:sp>
      <p:pic>
        <p:nvPicPr>
          <p:cNvPr id="7170" name="Picture 2" descr="C:\Users\Acer\Desktop\8476e9b09bdc29628a5b0ab1ab065a4c_w_160_h_160_c_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345638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cer\Desktop\78ef535e1d5ce529b07302a6b5806456_w_160_h_160_c_1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4864"/>
            <a:ext cx="376864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4572000" y="5085184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Kampania: </a:t>
            </a:r>
            <a:r>
              <a:rPr lang="pl-PL" b="1" dirty="0" smtClean="0"/>
              <a:t>Studnia </a:t>
            </a:r>
            <a:r>
              <a:rPr lang="pl-PL" b="1" dirty="0"/>
              <a:t>dla </a:t>
            </a:r>
            <a:r>
              <a:rPr lang="pl-PL" b="1" dirty="0" smtClean="0"/>
              <a:t>Południa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475656" y="5731515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2060"/>
                </a:solidFill>
              </a:rPr>
              <a:t>www.pah.org.pl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554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afgaNISTAN</a:t>
            </a:r>
            <a:r>
              <a:rPr lang="pl-PL" dirty="0" smtClean="0"/>
              <a:t> - PRAGNIENIE ŻYCIA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51520" y="1628800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i="1" dirty="0" smtClean="0">
                <a:latin typeface="Baskerville Old Face" pitchFamily="18" charset="0"/>
              </a:rPr>
              <a:t>„W </a:t>
            </a:r>
            <a:r>
              <a:rPr lang="pl-PL" b="1" i="1" dirty="0">
                <a:latin typeface="Baskerville Old Face" pitchFamily="18" charset="0"/>
              </a:rPr>
              <a:t>Afganistanie wojna trwa nadal. </a:t>
            </a:r>
            <a:endParaRPr lang="pl-PL" b="1" i="1" dirty="0" smtClean="0">
              <a:latin typeface="Baskerville Old Face" pitchFamily="18" charset="0"/>
            </a:endParaRPr>
          </a:p>
          <a:p>
            <a:endParaRPr lang="pl-PL" b="1" i="1" dirty="0" smtClean="0">
              <a:latin typeface="Baskerville Old Face" pitchFamily="18" charset="0"/>
            </a:endParaRPr>
          </a:p>
          <a:p>
            <a:r>
              <a:rPr lang="pl-PL" b="1" i="1" dirty="0" smtClean="0">
                <a:latin typeface="Baskerville Old Face" pitchFamily="18" charset="0"/>
              </a:rPr>
              <a:t>Nie </a:t>
            </a:r>
            <a:r>
              <a:rPr lang="pl-PL" b="1" i="1" dirty="0">
                <a:latin typeface="Baskerville Old Face" pitchFamily="18" charset="0"/>
              </a:rPr>
              <a:t>ta medialna, głośna, znana z pierwszych stron gazet. </a:t>
            </a:r>
            <a:endParaRPr lang="pl-PL" b="1" i="1" dirty="0" smtClean="0">
              <a:latin typeface="Baskerville Old Face" pitchFamily="18" charset="0"/>
            </a:endParaRPr>
          </a:p>
          <a:p>
            <a:endParaRPr lang="pl-PL" b="1" i="1" dirty="0" smtClean="0">
              <a:latin typeface="Baskerville Old Face" pitchFamily="18" charset="0"/>
            </a:endParaRPr>
          </a:p>
          <a:p>
            <a:r>
              <a:rPr lang="pl-PL" b="1" i="1" dirty="0" smtClean="0">
                <a:latin typeface="Baskerville Old Face" pitchFamily="18" charset="0"/>
              </a:rPr>
              <a:t>Jest </a:t>
            </a:r>
            <a:r>
              <a:rPr lang="pl-PL" b="1" i="1" dirty="0">
                <a:latin typeface="Baskerville Old Face" pitchFamily="18" charset="0"/>
              </a:rPr>
              <a:t>to walka z biedą, walka z nieudolnością państwa zniszczonego długotrwałym konfliktem zbrojnym, ale także walka z wyczerpanymi tą sytuacją i sponiewieranymi umysłami. </a:t>
            </a:r>
            <a:endParaRPr lang="pl-PL" b="1" i="1" dirty="0" smtClean="0">
              <a:latin typeface="Baskerville Old Face" pitchFamily="18" charset="0"/>
            </a:endParaRPr>
          </a:p>
          <a:p>
            <a:endParaRPr lang="pl-PL" b="1" i="1" dirty="0" smtClean="0">
              <a:latin typeface="Baskerville Old Face" pitchFamily="18" charset="0"/>
            </a:endParaRPr>
          </a:p>
          <a:p>
            <a:r>
              <a:rPr lang="pl-PL" b="1" i="1" dirty="0" smtClean="0">
                <a:latin typeface="Baskerville Old Face" pitchFamily="18" charset="0"/>
              </a:rPr>
              <a:t>Wojna </a:t>
            </a:r>
            <a:r>
              <a:rPr lang="pl-PL" b="1" i="1" dirty="0">
                <a:latin typeface="Baskerville Old Face" pitchFamily="18" charset="0"/>
              </a:rPr>
              <a:t>ukochała sobie to miejsce i zadomowiła się w tym urokliwym kraju, zamieszkanym przez pięknych, pokornych ludzi. </a:t>
            </a:r>
            <a:endParaRPr lang="pl-PL" b="1" i="1" dirty="0" smtClean="0">
              <a:latin typeface="Baskerville Old Face" pitchFamily="18" charset="0"/>
            </a:endParaRPr>
          </a:p>
          <a:p>
            <a:r>
              <a:rPr lang="pl-PL" sz="2400" b="1" i="1" dirty="0" smtClean="0">
                <a:latin typeface="Baskerville Old Face" pitchFamily="18" charset="0"/>
              </a:rPr>
              <a:t>Ludzi</a:t>
            </a:r>
            <a:r>
              <a:rPr lang="pl-PL" sz="2400" b="1" i="1" dirty="0">
                <a:latin typeface="Baskerville Old Face" pitchFamily="18" charset="0"/>
              </a:rPr>
              <a:t>, których jedynym marzeniem jest po prostu </a:t>
            </a:r>
            <a:r>
              <a:rPr lang="pl-PL" sz="2400" b="1" i="1" dirty="0" smtClean="0">
                <a:latin typeface="Baskerville Old Face" pitchFamily="18" charset="0"/>
              </a:rPr>
              <a:t>żyć…” </a:t>
            </a:r>
          </a:p>
          <a:p>
            <a:r>
              <a:rPr lang="pl-PL" b="1" i="1" dirty="0" smtClean="0">
                <a:latin typeface="Baskerville Old Face" pitchFamily="18" charset="0"/>
              </a:rPr>
              <a:t>	</a:t>
            </a:r>
            <a:r>
              <a:rPr lang="pl-PL" b="1" dirty="0" smtClean="0"/>
              <a:t>		</a:t>
            </a:r>
            <a:r>
              <a:rPr lang="pl-PL" sz="1400" b="1" dirty="0" smtClean="0"/>
              <a:t>Marcin </a:t>
            </a:r>
            <a:r>
              <a:rPr lang="pl-PL" sz="1400" b="1" dirty="0"/>
              <a:t>Suder</a:t>
            </a:r>
            <a:endParaRPr lang="pl-PL" sz="1400" dirty="0"/>
          </a:p>
        </p:txBody>
      </p:sp>
      <p:pic>
        <p:nvPicPr>
          <p:cNvPr id="5" name="Picture 3" descr="C:\Users\Acer\Desktop\0b6472ee376c42944ff08058ed26097a_w_480_h_440_c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514" y="1604797"/>
            <a:ext cx="4140462" cy="276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cer\Desktop\77d3daad7c48505c7ab3337993347153_w_480_h_440_c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81128"/>
            <a:ext cx="3059832" cy="20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595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50289"/>
          </a:xfrm>
        </p:spPr>
        <p:txBody>
          <a:bodyPr>
            <a:noAutofit/>
          </a:bodyPr>
          <a:lstStyle/>
          <a:p>
            <a:pPr lvl="0"/>
            <a:r>
              <a:rPr lang="pl-PL" dirty="0" smtClean="0">
                <a:latin typeface="Adobe Garamond Pro Bold" pitchFamily="18" charset="-18"/>
              </a:rPr>
              <a:t>co </a:t>
            </a:r>
            <a:r>
              <a:rPr lang="pl-PL" dirty="0">
                <a:latin typeface="Adobe Garamond Pro Bold" pitchFamily="18" charset="-18"/>
              </a:rPr>
              <a:t>trzeci człowiek na świecie żyje w warunkach sanitarnych zagrażających ich zdrowiu i życiu</a:t>
            </a:r>
            <a:r>
              <a:rPr lang="pl-PL" dirty="0" smtClean="0">
                <a:latin typeface="Adobe Garamond Pro Bold" pitchFamily="18" charset="-18"/>
              </a:rPr>
              <a:t>,</a:t>
            </a:r>
          </a:p>
          <a:p>
            <a:pPr lvl="0"/>
            <a:endParaRPr lang="pl-PL" dirty="0">
              <a:latin typeface="Adobe Garamond Pro Bold" pitchFamily="18" charset="-18"/>
            </a:endParaRPr>
          </a:p>
          <a:p>
            <a:pPr lvl="0"/>
            <a:r>
              <a:rPr lang="pl-PL" dirty="0">
                <a:latin typeface="Adobe Garamond Pro Bold" pitchFamily="18" charset="-18"/>
              </a:rPr>
              <a:t>co ósmy nie ma dostępu do wody pitnej</a:t>
            </a:r>
            <a:r>
              <a:rPr lang="pl-PL" dirty="0" smtClean="0">
                <a:latin typeface="Adobe Garamond Pro Bold" pitchFamily="18" charset="-18"/>
              </a:rPr>
              <a:t>,</a:t>
            </a:r>
          </a:p>
          <a:p>
            <a:pPr lvl="0"/>
            <a:endParaRPr lang="pl-PL" dirty="0">
              <a:latin typeface="Adobe Garamond Pro Bold" pitchFamily="18" charset="-18"/>
            </a:endParaRPr>
          </a:p>
          <a:p>
            <a:pPr lvl="0"/>
            <a:r>
              <a:rPr lang="pl-PL" dirty="0">
                <a:latin typeface="Adobe Garamond Pro Bold" pitchFamily="18" charset="-18"/>
              </a:rPr>
              <a:t>co siódmy człowiek na świecie cierpi głód</a:t>
            </a:r>
            <a:r>
              <a:rPr lang="pl-PL" dirty="0" smtClean="0">
                <a:latin typeface="Adobe Garamond Pro Bold" pitchFamily="18" charset="-18"/>
              </a:rPr>
              <a:t>,</a:t>
            </a:r>
          </a:p>
          <a:p>
            <a:pPr lvl="0"/>
            <a:endParaRPr lang="pl-PL" dirty="0">
              <a:latin typeface="Adobe Garamond Pro Bold" pitchFamily="18" charset="-18"/>
            </a:endParaRPr>
          </a:p>
          <a:p>
            <a:pPr lvl="0"/>
            <a:r>
              <a:rPr lang="pl-PL" dirty="0">
                <a:latin typeface="Adobe Garamond Pro Bold" pitchFamily="18" charset="-18"/>
              </a:rPr>
              <a:t>co minutę jedna pozbawiona opieki lekarskiej kobieta umiera przy porodzie</a:t>
            </a:r>
            <a:r>
              <a:rPr lang="pl-PL" dirty="0" smtClean="0">
                <a:latin typeface="Adobe Garamond Pro Bold" pitchFamily="18" charset="-18"/>
              </a:rPr>
              <a:t>,</a:t>
            </a:r>
          </a:p>
          <a:p>
            <a:pPr lvl="0"/>
            <a:endParaRPr lang="pl-PL" dirty="0">
              <a:latin typeface="Adobe Garamond Pro Bold" pitchFamily="18" charset="-18"/>
            </a:endParaRPr>
          </a:p>
          <a:p>
            <a:pPr lvl="0"/>
            <a:r>
              <a:rPr lang="pl-PL" dirty="0">
                <a:latin typeface="Adobe Garamond Pro Bold" pitchFamily="18" charset="-18"/>
              </a:rPr>
              <a:t>72 miliony dzieci nie chodzą do szkoły podstawowej, </a:t>
            </a:r>
            <a:r>
              <a:rPr lang="pl-PL" dirty="0" smtClean="0">
                <a:latin typeface="Adobe Garamond Pro Bold" pitchFamily="18" charset="-18"/>
              </a:rPr>
              <a:t>               a </a:t>
            </a:r>
            <a:r>
              <a:rPr lang="pl-PL" dirty="0">
                <a:latin typeface="Adobe Garamond Pro Bold" pitchFamily="18" charset="-18"/>
              </a:rPr>
              <a:t>co dziewiąty dorosły nie umie czytać i </a:t>
            </a:r>
            <a:r>
              <a:rPr lang="pl-PL" dirty="0" smtClean="0">
                <a:latin typeface="Adobe Garamond Pro Bold" pitchFamily="18" charset="-18"/>
              </a:rPr>
              <a:t>pisać…</a:t>
            </a:r>
            <a:endParaRPr lang="pl-PL" dirty="0">
              <a:latin typeface="Adobe Garamond Pro Bold" pitchFamily="18" charset="-18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Ty mieszkasz w Polsce, A w krajach globalnego południa…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05119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CHCEMY PO PROSTU Żyć…</a:t>
            </a:r>
            <a:endParaRPr lang="pl-PL" dirty="0"/>
          </a:p>
        </p:txBody>
      </p:sp>
      <p:pic>
        <p:nvPicPr>
          <p:cNvPr id="12290" name="Picture 2" descr="C:\Users\Acer\Desktop\46da943d69bee8d1440108e8c90748e6_w_480_h_440_c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815916" cy="254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cer\Desktop\7e8ab364a29c8f1057d57d8c2a84a232_w_480_h_440_c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Acer\Desktop\4368a2744b56c0893df3f85480b97250_w_480_h_440_c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437112"/>
            <a:ext cx="3275856" cy="218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088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Przyszłość naszej planety zależy od….Ciebie!!!!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23528" y="1666542"/>
            <a:ext cx="388843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chemeClr val="accent5">
                    <a:lumMod val="50000"/>
                  </a:schemeClr>
                </a:solidFill>
                <a:latin typeface="Segoe Script" pitchFamily="34" charset="0"/>
              </a:rPr>
              <a:t>To, jak będzie wyglądać przyszłość naszej planety oraz jej mieszkańców zależy od naszych drobnych, codziennych decyzji. </a:t>
            </a:r>
            <a:endParaRPr lang="pl-PL" sz="2800" b="1" dirty="0" smtClean="0">
              <a:solidFill>
                <a:schemeClr val="accent5">
                  <a:lumMod val="50000"/>
                </a:schemeClr>
              </a:solidFill>
              <a:latin typeface="Segoe Script" pitchFamily="34" charset="0"/>
            </a:endParaRPr>
          </a:p>
          <a:p>
            <a:endParaRPr lang="pl-PL" sz="2800" b="1" dirty="0">
              <a:solidFill>
                <a:schemeClr val="accent5">
                  <a:lumMod val="50000"/>
                </a:schemeClr>
              </a:solidFill>
              <a:latin typeface="Segoe Script" pitchFamily="34" charset="0"/>
            </a:endParaRPr>
          </a:p>
          <a:p>
            <a:r>
              <a:rPr lang="pl-PL" sz="2800" b="1" dirty="0" smtClean="0">
                <a:solidFill>
                  <a:schemeClr val="accent5">
                    <a:lumMod val="50000"/>
                  </a:schemeClr>
                </a:solidFill>
                <a:latin typeface="Segoe Script" pitchFamily="34" charset="0"/>
              </a:rPr>
              <a:t>Twoich też…</a:t>
            </a:r>
          </a:p>
          <a:p>
            <a:endParaRPr lang="pl-PL" b="1" dirty="0" smtClean="0"/>
          </a:p>
        </p:txBody>
      </p:sp>
      <p:pic>
        <p:nvPicPr>
          <p:cNvPr id="13314" name="Picture 2" descr="C:\Users\Acer\Desktop\b14ba22765cd3c293be1cd99050ca305_w_480_h_440_c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64904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106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172400" y="5589240"/>
            <a:ext cx="616492" cy="537238"/>
          </a:xfrm>
        </p:spPr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18 listopada-22 listopada</a:t>
            </a:r>
            <a:endParaRPr lang="pl-PL" dirty="0"/>
          </a:p>
        </p:txBody>
      </p:sp>
      <p:pic>
        <p:nvPicPr>
          <p:cNvPr id="1027" name="Picture 3" descr="C:\Users\Acer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12834"/>
            <a:ext cx="2172072" cy="217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Acer\Desktop\images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8238" y="2420888"/>
            <a:ext cx="5667166" cy="388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347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11560" y="2967335"/>
            <a:ext cx="85427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Opracowała </a:t>
            </a:r>
            <a:r>
              <a:rPr lang="pl-PL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</a:t>
            </a:r>
            <a:r>
              <a:rPr lang="pl-PL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.Renata</a:t>
            </a:r>
            <a:r>
              <a:rPr lang="pl-PL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Konefał</a:t>
            </a:r>
            <a:endParaRPr lang="pl-PL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NAS ŁĄCZY ?</a:t>
            </a:r>
            <a:endParaRPr lang="pl-PL" dirty="0"/>
          </a:p>
        </p:txBody>
      </p:sp>
      <p:pic>
        <p:nvPicPr>
          <p:cNvPr id="4" name="Obraz 3" descr="pobra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1785926"/>
            <a:ext cx="2214578" cy="442915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857356" y="1857365"/>
            <a:ext cx="5786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rgbClr val="0070C0"/>
                </a:solidFill>
              </a:rPr>
              <a:t>O czym marzysz ?                   </a:t>
            </a:r>
            <a:r>
              <a:rPr lang="pl-PL" sz="2000" dirty="0" smtClean="0">
                <a:solidFill>
                  <a:srgbClr val="7030A0"/>
                </a:solidFill>
              </a:rPr>
              <a:t>O czym marzy Hari ?</a:t>
            </a:r>
            <a:endParaRPr lang="pl-PL" sz="2000" dirty="0">
              <a:solidFill>
                <a:srgbClr val="7030A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78595" y="2363918"/>
            <a:ext cx="8501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latin typeface="Comic Sans MS" pitchFamily="66" charset="0"/>
              </a:rPr>
              <a:t>Co chciałbyś zmienić w swoim otoczeniu ?                 Co chciałby zmienić Hari ?</a:t>
            </a:r>
            <a:endParaRPr lang="pl-PL" sz="1600" b="1" dirty="0">
              <a:latin typeface="Comic Sans MS" pitchFamily="66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78594" y="3241087"/>
            <a:ext cx="8822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latin typeface="Comic Sans MS" pitchFamily="66" charset="0"/>
              </a:rPr>
              <a:t>Jakie są twoje codzienne obowiązki ?                      Jakie są obowiązki </a:t>
            </a:r>
            <a:r>
              <a:rPr lang="pl-PL" sz="1600" b="1" dirty="0" err="1" smtClean="0">
                <a:latin typeface="Comic Sans MS" pitchFamily="66" charset="0"/>
              </a:rPr>
              <a:t>Hariego</a:t>
            </a:r>
            <a:r>
              <a:rPr lang="pl-PL" sz="1600" b="1" dirty="0" smtClean="0">
                <a:latin typeface="Comic Sans MS" pitchFamily="66" charset="0"/>
              </a:rPr>
              <a:t> ?</a:t>
            </a:r>
            <a:endParaRPr lang="pl-PL" sz="1600" b="1" dirty="0">
              <a:latin typeface="Comic Sans MS" pitchFamily="66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50033" y="4303856"/>
            <a:ext cx="875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Comic Sans MS" pitchFamily="66" charset="0"/>
              </a:rPr>
              <a:t>Co jest dla ciebie ważne w życiu ?                            Co jest ważne dla </a:t>
            </a:r>
            <a:r>
              <a:rPr lang="pl-PL" dirty="0" err="1" smtClean="0">
                <a:latin typeface="Comic Sans MS" pitchFamily="66" charset="0"/>
              </a:rPr>
              <a:t>Hariego</a:t>
            </a:r>
            <a:r>
              <a:rPr lang="pl-PL" dirty="0" smtClean="0">
                <a:latin typeface="Comic Sans MS" pitchFamily="66" charset="0"/>
              </a:rPr>
              <a:t> ?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09214" y="5298043"/>
            <a:ext cx="889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Comic Sans MS" pitchFamily="66" charset="0"/>
              </a:rPr>
              <a:t>Kim chciałbyś być w przyszłości ?                   Kim w przyszłości chciałby być Hari</a:t>
            </a:r>
            <a:r>
              <a:rPr lang="pl-PL" dirty="0" smtClean="0"/>
              <a:t>?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381260" cy="1054394"/>
          </a:xfrm>
        </p:spPr>
        <p:txBody>
          <a:bodyPr/>
          <a:lstStyle/>
          <a:p>
            <a:pPr algn="l"/>
            <a:r>
              <a:rPr lang="pl-PL" dirty="0" smtClean="0"/>
              <a:t>Milenijne cele rozwoju-ONZ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1707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2400" dirty="0" smtClean="0">
                <a:latin typeface="Adobe Garamond Pro Bold" pitchFamily="18" charset="-18"/>
              </a:rPr>
              <a:t> Eliminacja skrajnego ubóstwa i głodu</a:t>
            </a:r>
          </a:p>
          <a:p>
            <a:pPr>
              <a:buFont typeface="Wingdings" pitchFamily="2" charset="2"/>
              <a:buChar char="Ø"/>
            </a:pPr>
            <a:r>
              <a:rPr lang="pl-PL" sz="2400" dirty="0" smtClean="0">
                <a:latin typeface="Adobe Garamond Pro Bold" pitchFamily="18" charset="-18"/>
              </a:rPr>
              <a:t> </a:t>
            </a:r>
            <a:r>
              <a:rPr lang="pl-PL" sz="2400" b="1" dirty="0" smtClean="0">
                <a:latin typeface="Adobe Garamond Pro Bold" pitchFamily="18" charset="-18"/>
              </a:rPr>
              <a:t>Zapewnienie powszechnej edukacji na poziomie podstawowym</a:t>
            </a:r>
          </a:p>
          <a:p>
            <a:pPr>
              <a:buFont typeface="Wingdings" pitchFamily="2" charset="2"/>
              <a:buChar char="Ø"/>
            </a:pPr>
            <a:r>
              <a:rPr lang="pl-PL" sz="2400" dirty="0" smtClean="0">
                <a:latin typeface="Adobe Garamond Pro Bold" pitchFamily="18" charset="-18"/>
              </a:rPr>
              <a:t> Promowanie równości płci oraz awansu społecznego kobiet</a:t>
            </a:r>
          </a:p>
          <a:p>
            <a:pPr>
              <a:buFont typeface="Wingdings" pitchFamily="2" charset="2"/>
              <a:buChar char="Ø"/>
            </a:pPr>
            <a:r>
              <a:rPr lang="pl-PL" sz="2400" dirty="0" smtClean="0">
                <a:latin typeface="Adobe Garamond Pro Bold" pitchFamily="18" charset="-18"/>
              </a:rPr>
              <a:t> Ograniczenie umieralności dzieci</a:t>
            </a:r>
          </a:p>
          <a:p>
            <a:pPr>
              <a:buFont typeface="Wingdings" pitchFamily="2" charset="2"/>
              <a:buChar char="Ø"/>
            </a:pPr>
            <a:r>
              <a:rPr lang="pl-PL" sz="2400" dirty="0" smtClean="0">
                <a:latin typeface="Adobe Garamond Pro Bold" pitchFamily="18" charset="-18"/>
              </a:rPr>
              <a:t> Poprawa opieki zdrowotnej nad matkami</a:t>
            </a:r>
          </a:p>
          <a:p>
            <a:pPr>
              <a:buFont typeface="Wingdings" pitchFamily="2" charset="2"/>
              <a:buChar char="Ø"/>
            </a:pPr>
            <a:r>
              <a:rPr lang="pl-PL" sz="2400" dirty="0" smtClean="0">
                <a:latin typeface="Adobe Garamond Pro Bold" pitchFamily="18" charset="-18"/>
              </a:rPr>
              <a:t> Ograniczenie rozprzestrzeniania się HIV/AIDS, malarii i innych chorób zakaźnych</a:t>
            </a:r>
          </a:p>
          <a:p>
            <a:pPr>
              <a:buFont typeface="Wingdings" pitchFamily="2" charset="2"/>
              <a:buChar char="Ø"/>
            </a:pPr>
            <a:r>
              <a:rPr lang="pl-PL" sz="2400" dirty="0" smtClean="0">
                <a:latin typeface="Adobe Garamond Pro Bold" pitchFamily="18" charset="-18"/>
              </a:rPr>
              <a:t> Zapewnienie ochrony środowiska naturalnego</a:t>
            </a:r>
          </a:p>
          <a:p>
            <a:pPr>
              <a:buFont typeface="Wingdings" pitchFamily="2" charset="2"/>
              <a:buChar char="Ø"/>
            </a:pPr>
            <a:r>
              <a:rPr lang="pl-PL" sz="2400" dirty="0" smtClean="0">
                <a:latin typeface="Adobe Garamond Pro Bold" pitchFamily="18" charset="-18"/>
              </a:rPr>
              <a:t> Stworzenie globalnego porozumienia na rzecz rozwoju</a:t>
            </a:r>
            <a:endParaRPr lang="pl-PL" sz="2400" dirty="0">
              <a:latin typeface="Adobe Garamond Pro Bold" pitchFamily="18" charset="-18"/>
            </a:endParaRPr>
          </a:p>
        </p:txBody>
      </p:sp>
      <p:pic>
        <p:nvPicPr>
          <p:cNvPr id="3074" name="Picture 2" descr="C:\Users\Acer\Desktop\mama (1)\images (1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393826" cy="76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2800" b="1" dirty="0" smtClean="0">
                <a:solidFill>
                  <a:srgbClr val="0070C0"/>
                </a:solidFill>
                <a:latin typeface="Adobe Garamond Pro Bold" pitchFamily="18" charset="-18"/>
              </a:rPr>
              <a:t>To, jak będzie wyglądać przyszłość naszej planety oraz jej mieszkańców zależy od naszych drobnych, codziennych decyzji. </a:t>
            </a:r>
          </a:p>
          <a:p>
            <a:endParaRPr lang="pl-PL" sz="2800" b="1" dirty="0" smtClean="0">
              <a:solidFill>
                <a:srgbClr val="0070C0"/>
              </a:solidFill>
            </a:endParaRPr>
          </a:p>
          <a:p>
            <a:endParaRPr lang="pl-PL" b="1" dirty="0">
              <a:solidFill>
                <a:srgbClr val="0070C0"/>
              </a:solidFill>
            </a:endParaRPr>
          </a:p>
          <a:p>
            <a:endParaRPr lang="pl-PL" b="1" dirty="0" smtClean="0">
              <a:solidFill>
                <a:srgbClr val="0070C0"/>
              </a:solidFill>
            </a:endParaRPr>
          </a:p>
          <a:p>
            <a:endParaRPr lang="pl-PL" b="1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pl-PL" b="1" dirty="0" smtClean="0"/>
          </a:p>
          <a:p>
            <a:pPr marL="45720" indent="0">
              <a:buNone/>
            </a:pPr>
            <a:endParaRPr lang="pl-PL" b="1" dirty="0" smtClean="0"/>
          </a:p>
          <a:p>
            <a:r>
              <a:rPr lang="pl-PL" sz="2600" b="1" dirty="0" smtClean="0">
                <a:solidFill>
                  <a:schemeClr val="accent1">
                    <a:lumMod val="50000"/>
                  </a:schemeClr>
                </a:solidFill>
                <a:latin typeface="Segoe Script" pitchFamily="34" charset="0"/>
              </a:rPr>
              <a:t>Odkrywanie globalnych zależności                        i wprowadzanie zmian może być fascynującą przygodą!</a:t>
            </a:r>
          </a:p>
          <a:p>
            <a:endParaRPr lang="pl-PL" sz="2600" b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Wypchany portfel czy mądra głowa?</a:t>
            </a:r>
            <a:endParaRPr lang="pl-PL" dirty="0"/>
          </a:p>
        </p:txBody>
      </p:sp>
      <p:pic>
        <p:nvPicPr>
          <p:cNvPr id="5" name="Picture 2" descr="C:\Users\Acer\Desktop\mama (1)\images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80928"/>
            <a:ext cx="2376264" cy="1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CO TO JEST EDUKACJA GLOBALNA ?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85302" y="1628800"/>
            <a:ext cx="821537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accent2">
                    <a:lumMod val="75000"/>
                  </a:schemeClr>
                </a:solidFill>
              </a:rPr>
              <a:t>EDUKACJA GLOBALNA</a:t>
            </a:r>
          </a:p>
          <a:p>
            <a:r>
              <a:rPr lang="pl-PL" sz="2800" dirty="0" smtClean="0"/>
              <a:t> to </a:t>
            </a:r>
            <a:r>
              <a:rPr lang="pl-PL" sz="2800" b="1" dirty="0" smtClean="0"/>
              <a:t>działania edukacyjne                                                         i informacyjne </a:t>
            </a:r>
            <a:r>
              <a:rPr lang="pl-PL" sz="2400" dirty="0" smtClean="0">
                <a:latin typeface="Comic Sans MS" pitchFamily="66" charset="0"/>
              </a:rPr>
              <a:t>skierowane do polskiego społeczeństwa mające na celu wyjaśnienie, na czym polegają problemy rozwoju współczesnego świata oraz jakie czynniki                                i w jaki sposób kształtują międzynarodowy rozwój. </a:t>
            </a:r>
          </a:p>
          <a:p>
            <a:endParaRPr lang="pl-PL" sz="2800" dirty="0" smtClean="0">
              <a:latin typeface="Comic Sans MS" pitchFamily="66" charset="0"/>
            </a:endParaRPr>
          </a:p>
          <a:p>
            <a:r>
              <a:rPr lang="pl-PL" sz="1400" dirty="0" smtClean="0"/>
              <a:t>Ministerstwo Edukacji Narodowej w pierwszej połowie 2008 roku zapoczątkowało reformę programową kształcenia ogólnego w polskich szkołach. Przygotowane przez grono ekspertek i ekspertów zmiany są wprowadzane w życie od początku roku szkolnego 2009/2010.</a:t>
            </a:r>
          </a:p>
          <a:p>
            <a:r>
              <a:rPr lang="pl-PL" sz="1400" dirty="0" smtClean="0"/>
              <a:t>Wraz z wprowadzeniem w życie nowej podstawy programowej edukacja globalna stała się ważną częścią zajęć z takich przedmiotów jak geografia, wiedza o społeczeństwie czy historia. </a:t>
            </a:r>
          </a:p>
          <a:p>
            <a:endParaRPr lang="pl-PL" sz="2800" dirty="0"/>
          </a:p>
        </p:txBody>
      </p:sp>
      <p:pic>
        <p:nvPicPr>
          <p:cNvPr id="3074" name="Picture 2" descr="C:\Users\Acer\Desktop\images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1672" y="1484784"/>
            <a:ext cx="1132328" cy="113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252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TEMATY EDUKACJI GLOBALNEJ </a:t>
            </a:r>
            <a:endParaRPr lang="pl-PL" dirty="0"/>
          </a:p>
        </p:txBody>
      </p:sp>
      <p:pic>
        <p:nvPicPr>
          <p:cNvPr id="4" name="Obraz 3" descr="25861_26_05_09_11_58_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428736"/>
            <a:ext cx="4714908" cy="471490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214546" y="221455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MIGRACJE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785786" y="278605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PRAWA CZŁOWIEKA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357290" y="364331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KONFLIKTY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785918" y="5143512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ZASOBY NATURALNE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214414" y="442913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KONSUMPCJA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000496" y="1857364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UBÓSTWO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5214942" y="242886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HANDEL MIĘDZYNARODOWY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5643570" y="3071810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ZMIANY KLIMATU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5572132" y="414338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STOSUKI MIĘDZYNARODOWE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4714876" y="5072074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ZANIECZYSZCZENIA ŚRODOWISKA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atka">
  <a:themeElements>
    <a:clrScheme name="Siatk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Siatk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Siat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1093</TotalTime>
  <Words>1773</Words>
  <Application>Microsoft Office PowerPoint</Application>
  <PresentationFormat>Pokaz na ekranie (4:3)</PresentationFormat>
  <Paragraphs>258</Paragraphs>
  <Slides>43</Slides>
  <Notes>1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43</vt:i4>
      </vt:variant>
    </vt:vector>
  </HeadingPairs>
  <TitlesOfParts>
    <vt:vector size="44" baseType="lpstr">
      <vt:lpstr>Siatka</vt:lpstr>
      <vt:lpstr>EDUKACJA GLOBALNA</vt:lpstr>
      <vt:lpstr>Slajd 2</vt:lpstr>
      <vt:lpstr>KiM JESTEM? </vt:lpstr>
      <vt:lpstr>Ty mieszkasz w Polsce, A w krajach globalnego południa…</vt:lpstr>
      <vt:lpstr>CO NAS ŁĄCZY ?</vt:lpstr>
      <vt:lpstr>Milenijne cele rozwoju-ONZ</vt:lpstr>
      <vt:lpstr>Wypchany portfel czy mądra głowa?</vt:lpstr>
      <vt:lpstr>CO TO JEST EDUKACJA GLOBALNA ?</vt:lpstr>
      <vt:lpstr>TEMATY EDUKACJI GLOBALNEJ </vt:lpstr>
      <vt:lpstr>10 ZASAD EDUKACJI GLOBALNEJ</vt:lpstr>
      <vt:lpstr> 10 ZASAD EDUKACJI GLOBALNEJ</vt:lpstr>
      <vt:lpstr>KRAJE GLOBALNEGO POŁUDNIA</vt:lpstr>
      <vt:lpstr>Afryka</vt:lpstr>
      <vt:lpstr>WSPÓŁZALEŻNOŚCI W DZISIEJSZYM ŚWIECIE</vt:lpstr>
      <vt:lpstr>Zmiany klimatyczne</vt:lpstr>
      <vt:lpstr>Globalne ocieplenie                                       a niesprawiedliwość</vt:lpstr>
      <vt:lpstr>Czy masz na to wpływ?</vt:lpstr>
      <vt:lpstr>Sprawiedliwy Handel – codziennie wpływamy na losy świata</vt:lpstr>
      <vt:lpstr>Skąd się wzięły Twoje jeansy</vt:lpstr>
      <vt:lpstr>Rozkładamy tenisówki na części</vt:lpstr>
      <vt:lpstr>Uznaj swoją odpowiedzialność-    fair trade </vt:lpstr>
      <vt:lpstr>Czemu Fair trade?</vt:lpstr>
      <vt:lpstr>Sprawiedliwy Handel – codziennie wpływamy na losy świata </vt:lpstr>
      <vt:lpstr>Dostęp do wody</vt:lpstr>
      <vt:lpstr>Sudan-brak wody do picia</vt:lpstr>
      <vt:lpstr>BRAK WODY</vt:lpstr>
      <vt:lpstr>Ile litrów wody zużywasz dziennie?</vt:lpstr>
      <vt:lpstr>PRAGNIENIE WODY</vt:lpstr>
      <vt:lpstr>Zmień swoje nawyki w codziennym życiu</vt:lpstr>
      <vt:lpstr>Głód i niedożywienie </vt:lpstr>
      <vt:lpstr>Somalia-Głód</vt:lpstr>
      <vt:lpstr>Edukacja</vt:lpstr>
      <vt:lpstr>filmik</vt:lpstr>
      <vt:lpstr>Afganistan-szkoła</vt:lpstr>
      <vt:lpstr>Wolałbym do szkoły, ale muszę pracować …</vt:lpstr>
      <vt:lpstr> Włącz się w działania mające na celu upowszechnienie szkolnictwa na świecie!                             </vt:lpstr>
      <vt:lpstr>co możesz jeszcze zrobić?</vt:lpstr>
      <vt:lpstr>Kampanie Polskiej akcji humanitarnej</vt:lpstr>
      <vt:lpstr>afgaNISTAN - PRAGNIENIE ŻYCIA</vt:lpstr>
      <vt:lpstr>CHCEMY PO PROSTU Żyć…</vt:lpstr>
      <vt:lpstr>Przyszłość naszej planety zależy od….Ciebie!!!!</vt:lpstr>
      <vt:lpstr>18 listopada-22 listopada</vt:lpstr>
      <vt:lpstr>Slajd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Przemek</dc:creator>
  <cp:lastModifiedBy>bibliotekarz01</cp:lastModifiedBy>
  <cp:revision>65</cp:revision>
  <dcterms:created xsi:type="dcterms:W3CDTF">2013-10-30T14:57:10Z</dcterms:created>
  <dcterms:modified xsi:type="dcterms:W3CDTF">2014-10-22T08:20:04Z</dcterms:modified>
</cp:coreProperties>
</file>