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8" r:id="rId5"/>
    <p:sldId id="257" r:id="rId6"/>
    <p:sldId id="260" r:id="rId7"/>
    <p:sldId id="263" r:id="rId8"/>
    <p:sldId id="261" r:id="rId9"/>
    <p:sldId id="266" r:id="rId10"/>
    <p:sldId id="268" r:id="rId11"/>
    <p:sldId id="267" r:id="rId12"/>
    <p:sldId id="270" r:id="rId13"/>
    <p:sldId id="269" r:id="rId14"/>
    <p:sldId id="262" r:id="rId15"/>
    <p:sldId id="26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4660"/>
  </p:normalViewPr>
  <p:slideViewPr>
    <p:cSldViewPr>
      <p:cViewPr varScale="1">
        <p:scale>
          <a:sx n="102" d="100"/>
          <a:sy n="102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C860-7C06-413C-BFBD-224E3635AFA1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E0D6-4862-4BC6-84C0-4CF02752F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jeansy\Eminem%20-%20Mockingbird%20(Instrumental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jeansy\Godna%20P&#322;aca%20dla%20Wszystkich%20-%20spot%20kampanii%20Clean%20Clothes%20Polska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412590">
            <a:off x="685800" y="2130425"/>
            <a:ext cx="7772400" cy="1470025"/>
          </a:xfrm>
        </p:spPr>
        <p:txBody>
          <a:bodyPr/>
          <a:lstStyle/>
          <a:p>
            <a:r>
              <a:rPr lang="pl-PL" b="1" i="1" dirty="0" smtClean="0"/>
              <a:t>Ile jest wody w jeansach?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Projekt Maćka i Michała</a:t>
            </a:r>
            <a:endParaRPr lang="pl-PL" dirty="0"/>
          </a:p>
        </p:txBody>
      </p:sp>
      <p:pic>
        <p:nvPicPr>
          <p:cNvPr id="6" name="Eminem - Mockingbird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as\Desktop\jeansy\1024px-Sandblasti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4186" cy="2235250"/>
          </a:xfrm>
          <a:prstGeom prst="rect">
            <a:avLst/>
          </a:prstGeom>
          <a:noFill/>
        </p:spPr>
      </p:pic>
      <p:pic>
        <p:nvPicPr>
          <p:cNvPr id="4099" name="Picture 3" descr="C:\Users\Michas\Desktop\jeansy\Sandblast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282" y="1745432"/>
            <a:ext cx="3390718" cy="5112568"/>
          </a:xfrm>
          <a:prstGeom prst="rect">
            <a:avLst/>
          </a:prstGeom>
          <a:noFill/>
        </p:spPr>
      </p:pic>
      <p:pic>
        <p:nvPicPr>
          <p:cNvPr id="4100" name="Picture 4" descr="C:\Users\Michas\Desktop\jeansy\z14352189V,Pracownik-fabryki-odziezowej-w-Bangladeszu-zara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16832"/>
            <a:ext cx="5040560" cy="3360374"/>
          </a:xfrm>
          <a:prstGeom prst="rect">
            <a:avLst/>
          </a:prstGeom>
          <a:noFill/>
        </p:spPr>
      </p:pic>
      <p:pic>
        <p:nvPicPr>
          <p:cNvPr id="4101" name="Picture 5" descr="C:\Users\Michas\Desktop\jeansy\96621ccf2bc94393601a247c4e24f9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28975"/>
            <a:ext cx="5772151" cy="3629025"/>
          </a:xfrm>
          <a:prstGeom prst="rect">
            <a:avLst/>
          </a:prstGeom>
          <a:noFill/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66738"/>
          </a:xfrm>
        </p:spPr>
        <p:txBody>
          <a:bodyPr/>
          <a:lstStyle/>
          <a:p>
            <a:r>
              <a:rPr lang="pl-PL" dirty="0" err="1" smtClean="0">
                <a:sym typeface="Wingdings" pitchFamily="2" charset="2"/>
              </a:rPr>
              <a:t></a:t>
            </a:r>
            <a:r>
              <a:rPr lang="pl-PL" i="1" dirty="0" err="1" smtClean="0"/>
              <a:t>Maszyna</a:t>
            </a:r>
            <a:r>
              <a:rPr lang="pl-PL" i="1" dirty="0" smtClean="0"/>
              <a:t> do piaskowania</a:t>
            </a:r>
            <a:endParaRPr lang="pl-PL" i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4319464" y="1052736"/>
            <a:ext cx="4824536" cy="864096"/>
          </a:xfrm>
        </p:spPr>
        <p:txBody>
          <a:bodyPr>
            <a:normAutofit/>
          </a:bodyPr>
          <a:lstStyle/>
          <a:p>
            <a:r>
              <a:rPr lang="pl-PL" sz="2000" b="1" i="1" dirty="0" smtClean="0">
                <a:latin typeface="+mj-lt"/>
              </a:rPr>
              <a:t>Pracownicy podczas piaskowania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as\Desktop\jeansy\Levis-logo.126172956_st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1008112" cy="1596178"/>
          </a:xfrm>
          <a:prstGeom prst="rect">
            <a:avLst/>
          </a:prstGeom>
          <a:noFill/>
        </p:spPr>
      </p:pic>
      <p:pic>
        <p:nvPicPr>
          <p:cNvPr id="3075" name="Picture 3" descr="C:\Users\Michas\Desktop\jeansy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8890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Michas\Desktop\jeansy\Wrangler-Jean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2979641" cy="864096"/>
          </a:xfrm>
          <a:prstGeom prst="rect">
            <a:avLst/>
          </a:prstGeom>
          <a:noFill/>
        </p:spPr>
      </p:pic>
      <p:pic>
        <p:nvPicPr>
          <p:cNvPr id="3077" name="Picture 5" descr="C:\Users\Michas\Desktop\jeansy\true-religion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3797432" cy="576064"/>
          </a:xfrm>
          <a:prstGeom prst="rect">
            <a:avLst/>
          </a:prstGeom>
          <a:noFill/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79512" y="2332037"/>
            <a:ext cx="8964488" cy="4525963"/>
          </a:xfrm>
        </p:spPr>
        <p:txBody>
          <a:bodyPr/>
          <a:lstStyle/>
          <a:p>
            <a:r>
              <a:rPr lang="pl-PL" dirty="0" smtClean="0"/>
              <a:t>Są to jedne z największych firm produkujących jeansów na świecie i zatrudniają miliony pracowników min z : Chin, Indi, Tajwanu itd. 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366713"/>
            <a:ext cx="80200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s\Desktop\prezentacje\jeansy\ARTICLE_80_44649227550379066044814621783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724128" cy="672280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Fair trade jest to po prostu uczciwy handel , fair trade ma za zadanie pomóc ludziom którzy są wykorzystywani w wielu różnych dziedzinach.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Aby pomóc możemy tej akcji możemy </a:t>
            </a:r>
            <a:r>
              <a:rPr lang="pl-PL" dirty="0" err="1" smtClean="0">
                <a:solidFill>
                  <a:schemeClr val="bg1"/>
                </a:solidFill>
              </a:rPr>
              <a:t>dołonczyć</a:t>
            </a:r>
            <a:r>
              <a:rPr lang="pl-PL" dirty="0" smtClean="0">
                <a:solidFill>
                  <a:schemeClr val="bg1"/>
                </a:solidFill>
              </a:rPr>
              <a:t> do różnych grup bądź kupować produkty ze znakiem sprawiedliwego handlu. 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dna Płaca dla Wszystkich - spot kampanii Clean Clothes Polsk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776864" cy="583264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177572">
            <a:off x="-379401" y="1133623"/>
            <a:ext cx="9218287" cy="3411237"/>
          </a:xfrm>
        </p:spPr>
        <p:txBody>
          <a:bodyPr>
            <a:normAutofit/>
          </a:bodyPr>
          <a:lstStyle/>
          <a:p>
            <a:r>
              <a:rPr lang="pl-PL" sz="9600" b="1" i="1" dirty="0" smtClean="0">
                <a:solidFill>
                  <a:srgbClr val="92D050"/>
                </a:solidFill>
              </a:rPr>
              <a:t>Koniec</a:t>
            </a:r>
            <a:endParaRPr lang="pl-PL" sz="96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pl-PL" b="1" i="1" dirty="0"/>
              <a:t>Czy wiesz, że na produkcję twoich spodni potrzeba było aż 15 litrów wody</a:t>
            </a:r>
            <a:r>
              <a:rPr lang="pl-PL" b="1" i="1" dirty="0" smtClean="0"/>
              <a:t>? 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endParaRPr lang="pl-PL" sz="2800" dirty="0" smtClean="0">
              <a:latin typeface="Comic Sans MS" pitchFamily="66" charset="0"/>
            </a:endParaRPr>
          </a:p>
          <a:p>
            <a:r>
              <a:rPr lang="pl-PL" sz="2800" dirty="0" smtClean="0">
                <a:latin typeface="Comic Sans MS" pitchFamily="66" charset="0"/>
              </a:rPr>
              <a:t>Z </a:t>
            </a:r>
            <a:r>
              <a:rPr lang="pl-PL" sz="2800" dirty="0">
                <a:latin typeface="Comic Sans MS" pitchFamily="66" charset="0"/>
              </a:rPr>
              <a:t>szacunkowych wyliczeń wynika, że na wyprodukowanie jednej pary jeansów zużywanych </a:t>
            </a:r>
            <a:r>
              <a:rPr lang="pl-PL" sz="2800" b="1" dirty="0">
                <a:solidFill>
                  <a:srgbClr val="FFC000"/>
                </a:solidFill>
                <a:latin typeface="Comic Sans MS" pitchFamily="66" charset="0"/>
              </a:rPr>
              <a:t>jest ponad 9,5 m3 wody</a:t>
            </a:r>
            <a:r>
              <a:rPr lang="pl-PL" sz="2800" dirty="0">
                <a:latin typeface="Comic Sans MS" pitchFamily="66" charset="0"/>
              </a:rPr>
              <a:t>, blisko 0,5 kg związków chemicznych oraz całe mnóstwo energii</a:t>
            </a:r>
            <a:r>
              <a:rPr lang="pl-PL" sz="2800" dirty="0"/>
              <a:t>. 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>
                <a:latin typeface="Comic Sans MS" pitchFamily="66" charset="0"/>
              </a:rPr>
              <a:t>Obecnie </a:t>
            </a:r>
            <a:r>
              <a:rPr lang="pl-PL" sz="2800" dirty="0">
                <a:latin typeface="Comic Sans MS" pitchFamily="66" charset="0"/>
              </a:rPr>
              <a:t>w ciągu roku na świecie produkuje się około dwóch miliardów par jeansów, więc możemy sobie uświadomić w jakiej ilości jest zużywana woda i energia oraz ile zanieczyszczeń dla środowiska niesie za sobą wyprodukowanie spodni.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s\Desktop\jeansy\sandblasting-denim-j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5594425" cy="4195818"/>
          </a:xfrm>
          <a:prstGeom prst="rect">
            <a:avLst/>
          </a:prstGeom>
          <a:noFill/>
        </p:spPr>
      </p:pic>
      <p:pic>
        <p:nvPicPr>
          <p:cNvPr id="2051" name="Picture 3" descr="C:\Users\Michas\Desktop\jeansy\8e7d7f2d8fdeba7e9ba10f8c0c7bbe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5170969" cy="3456384"/>
          </a:xfrm>
          <a:prstGeom prst="rect">
            <a:avLst/>
          </a:prstGeom>
          <a:noFill/>
        </p:spPr>
      </p:pic>
      <p:pic>
        <p:nvPicPr>
          <p:cNvPr id="2052" name="Picture 4" descr="C:\Users\Michas\Desktop\jeansy\film_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5039617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Bangladesz jest trzecim producentem odzieży, po Chinach i Włoszech</a:t>
            </a:r>
            <a:r>
              <a:rPr lang="pl-PL" dirty="0" smtClean="0"/>
              <a:t>.</a:t>
            </a:r>
            <a:endParaRPr lang="pl-PL" smtClean="0"/>
          </a:p>
          <a:p>
            <a:pPr algn="ctr"/>
            <a:r>
              <a:rPr lang="pl-PL" smtClean="0"/>
              <a:t> </a:t>
            </a:r>
            <a:r>
              <a:rPr lang="pl-PL" dirty="0"/>
              <a:t>Za dżinsy uszyte w Bangladeszu zleceniodawcy płacą </a:t>
            </a:r>
            <a:r>
              <a:rPr lang="pl-PL" b="1" dirty="0"/>
              <a:t>3,41-4,50 $</a:t>
            </a:r>
            <a:r>
              <a:rPr lang="pl-PL" b="1" dirty="0" smtClean="0"/>
              <a:t> </a:t>
            </a:r>
            <a:r>
              <a:rPr lang="pl-PL" b="1" dirty="0"/>
              <a:t>za sztukę. W sklepie na Zachodzie kosztują 24-50 </a:t>
            </a:r>
            <a:r>
              <a:rPr lang="pl-PL" dirty="0"/>
              <a:t>$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j-lt"/>
              </a:rPr>
              <a:t>W kwietniu międzynarodowa uwaga zwrócona była na Bangladesz. Katastrofa </a:t>
            </a:r>
            <a:r>
              <a:rPr lang="pl-PL" sz="3600" dirty="0" smtClean="0">
                <a:latin typeface="+mj-lt"/>
              </a:rPr>
              <a:t>budowlana </a:t>
            </a:r>
            <a:r>
              <a:rPr lang="pl-PL" sz="3600" b="1" dirty="0" smtClean="0">
                <a:latin typeface="+mj-lt"/>
              </a:rPr>
              <a:t>pochłonęła </a:t>
            </a:r>
            <a:r>
              <a:rPr lang="pl-PL" sz="3600" b="1" dirty="0">
                <a:latin typeface="+mj-lt"/>
              </a:rPr>
              <a:t>1127 osób</a:t>
            </a:r>
            <a:r>
              <a:rPr lang="pl-PL" sz="3600" dirty="0">
                <a:latin typeface="+mj-lt"/>
              </a:rPr>
              <a:t>. Jednak fatalne warunki pracy dotyczą nie tylko branży odzieżowej. </a:t>
            </a:r>
            <a:r>
              <a:rPr lang="pl-PL" sz="3600" dirty="0" smtClean="0">
                <a:latin typeface="+mj-lt"/>
              </a:rPr>
              <a:t>Pracownicy </a:t>
            </a:r>
            <a:r>
              <a:rPr lang="pl-PL" sz="3600" dirty="0">
                <a:latin typeface="+mj-lt"/>
              </a:rPr>
              <a:t>często ulegają wypadkom, tracą kończyny, często </a:t>
            </a:r>
            <a:r>
              <a:rPr lang="pl-PL" sz="3600" dirty="0" smtClean="0">
                <a:latin typeface="+mj-lt"/>
              </a:rPr>
              <a:t>chorują. Codziennie </a:t>
            </a:r>
            <a:r>
              <a:rPr lang="pl-PL" sz="3600" dirty="0">
                <a:latin typeface="+mj-lt"/>
              </a:rPr>
              <a:t>dochodzi do wypadków w których poszkodowane są dzieci. 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pl-PL" dirty="0" smtClean="0"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+mj-lt"/>
                <a:cs typeface="Arial" pitchFamily="34" charset="0"/>
              </a:rPr>
              <a:t>Jeansy, </a:t>
            </a:r>
            <a:r>
              <a:rPr lang="pl-PL" dirty="0">
                <a:latin typeface="+mj-lt"/>
                <a:cs typeface="Arial" pitchFamily="34" charset="0"/>
              </a:rPr>
              <a:t>które masz na sobie, prawdopodobnie zwiedziły więcej świata niż Ty. Przykładowa </a:t>
            </a:r>
            <a:r>
              <a:rPr lang="pl-PL" dirty="0" smtClean="0">
                <a:latin typeface="+mj-lt"/>
                <a:cs typeface="Arial" pitchFamily="34" charset="0"/>
              </a:rPr>
              <a:t>trasa </a:t>
            </a:r>
            <a:r>
              <a:rPr lang="pl-PL" dirty="0">
                <a:latin typeface="+mj-lt"/>
                <a:cs typeface="Arial" pitchFamily="34" charset="0"/>
              </a:rPr>
              <a:t>Egipt, potem kolejno kilka państw azjatyckich i USA. Wreszcie sklepowa półka w Polsce. Dlaczego? Bo tak jest taniej. </a:t>
            </a:r>
            <a:r>
              <a:rPr lang="pl-PL" b="1" dirty="0">
                <a:latin typeface="+mj-lt"/>
                <a:cs typeface="Arial" pitchFamily="34" charset="0"/>
              </a:rPr>
              <a:t>W Azji pracownikom często płaci się grosze</a:t>
            </a:r>
            <a:r>
              <a:rPr lang="pl-PL" dirty="0">
                <a:latin typeface="+mj-lt"/>
                <a:cs typeface="Arial" pitchFamily="34" charset="0"/>
              </a:rPr>
              <a:t>, więc firmy chętnie przenoszą tam </a:t>
            </a:r>
            <a:r>
              <a:rPr lang="pl-PL" dirty="0" smtClean="0">
                <a:latin typeface="+mj-lt"/>
                <a:cs typeface="Arial" pitchFamily="34" charset="0"/>
              </a:rPr>
              <a:t>produkcję. Dobre </a:t>
            </a:r>
            <a:r>
              <a:rPr lang="pl-PL" dirty="0">
                <a:latin typeface="+mj-lt"/>
                <a:cs typeface="Arial" pitchFamily="34" charset="0"/>
              </a:rPr>
              <a:t>dla klientów, bo ubrania nie są drogie. </a:t>
            </a:r>
            <a:endParaRPr lang="pl-PL" sz="3600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has\Desktop\jeansy\z13878439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232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Czy noszenie dżinsów może być modne i bezpieczne dla środowiska?</a:t>
            </a:r>
            <a:endParaRPr lang="pl-PL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-1 para dżinsów = 9982 litry wody Czy noszenie dżinsów może być modne i bezpieczne dla środowiska?</a:t>
            </a:r>
          </a:p>
          <a:p>
            <a:pPr>
              <a:buNone/>
            </a:pPr>
            <a:r>
              <a:rPr lang="pl-PL" sz="2000" dirty="0" smtClean="0"/>
              <a:t>-Niektórzy producenci próbują zmniejszyć zużycie wody związane z całym cyklem produkcji dżinsów poprzez </a:t>
            </a:r>
          </a:p>
          <a:p>
            <a:pPr>
              <a:buNone/>
            </a:pPr>
            <a:r>
              <a:rPr lang="pl-PL" sz="2000" dirty="0" smtClean="0"/>
              <a:t>-szkolenie plantatorów bawełny w miejscach takich jakich Brazylia i Indie, ucząc ich, jak oszczędniej gospodarować </a:t>
            </a:r>
          </a:p>
          <a:p>
            <a:pPr>
              <a:buNone/>
            </a:pPr>
            <a:r>
              <a:rPr lang="pl-PL" sz="2000" dirty="0" smtClean="0"/>
              <a:t>-wodą. Jako konsument, masz też na to wpływ — możesz kupować dżinsy oznaczone jako „</a:t>
            </a:r>
            <a:r>
              <a:rPr lang="pl-PL" sz="2000" dirty="0" err="1" smtClean="0"/>
              <a:t>less-water</a:t>
            </a:r>
            <a:r>
              <a:rPr lang="pl-PL" sz="2000" dirty="0" smtClean="0"/>
              <a:t> intensive”, </a:t>
            </a:r>
          </a:p>
          <a:p>
            <a:pPr>
              <a:buNone/>
            </a:pPr>
            <a:r>
              <a:rPr lang="pl-PL" sz="2000" dirty="0" smtClean="0"/>
              <a:t>-czyli wymagające zużycia do ich wyprodukowania mniejszej ilości wody. Możesz też dłużej nosić stare dżinsy, </a:t>
            </a:r>
          </a:p>
          <a:p>
            <a:pPr>
              <a:buNone/>
            </a:pPr>
            <a:r>
              <a:rPr lang="pl-PL" sz="2000" dirty="0" smtClean="0"/>
              <a:t>-zanim kupisz nowe, i zakładać dżinsy więcej razy przed ich wypraniem.</a:t>
            </a:r>
            <a:endParaRPr lang="pl-PL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Metoda piaskowania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r>
              <a:rPr lang="pl-PL" dirty="0"/>
              <a:t>Piaskowanie </a:t>
            </a:r>
            <a:r>
              <a:rPr lang="pl-PL" dirty="0" smtClean="0"/>
              <a:t>to </a:t>
            </a:r>
            <a:r>
              <a:rPr lang="pl-PL" dirty="0"/>
              <a:t>zabieg pozwalający uzyskać efekt „</a:t>
            </a:r>
            <a:r>
              <a:rPr lang="pl-PL" i="1" dirty="0"/>
              <a:t>znoszonych</a:t>
            </a:r>
            <a:r>
              <a:rPr lang="pl-PL" dirty="0"/>
              <a:t>” </a:t>
            </a:r>
            <a:r>
              <a:rPr lang="pl-PL" dirty="0" smtClean="0"/>
              <a:t>jeansów. Piaskowanie daje efekt, który cenią konsumenci, ale z drugiej strony jest </a:t>
            </a:r>
            <a:r>
              <a:rPr lang="pl-PL" b="1" dirty="0" smtClean="0"/>
              <a:t>zabójcze</a:t>
            </a:r>
            <a:r>
              <a:rPr lang="pl-PL" dirty="0" smtClean="0"/>
              <a:t> dla pracowników. Dzieje </a:t>
            </a:r>
            <a:r>
              <a:rPr lang="pl-PL" dirty="0"/>
              <a:t>się tak, ponieważ krzemionka zawarta w piasku rozpylanym na jeans przez pracowników używających wysoko-ciśnieniowych pistoletów, unosi się w </a:t>
            </a:r>
            <a:r>
              <a:rPr lang="pl-PL" dirty="0" smtClean="0"/>
              <a:t>powietrzu. </a:t>
            </a:r>
            <a:r>
              <a:rPr lang="pl-PL" dirty="0"/>
              <a:t>Osoby takie zapadają </a:t>
            </a:r>
            <a:r>
              <a:rPr lang="pl-PL" b="1" dirty="0"/>
              <a:t>na </a:t>
            </a:r>
            <a:r>
              <a:rPr lang="pl-PL" b="1" dirty="0" smtClean="0"/>
              <a:t>krzemicę </a:t>
            </a:r>
            <a:r>
              <a:rPr lang="pl-PL" b="1" dirty="0"/>
              <a:t>śmiertelną chorobę płuc, na którą nie wynaleziono jeszcze lekarstwa</a:t>
            </a:r>
            <a:r>
              <a:rPr lang="pl-PL" dirty="0"/>
              <a:t>. </a:t>
            </a:r>
            <a:r>
              <a:rPr lang="pl-PL" dirty="0" smtClean="0"/>
              <a:t>W</a:t>
            </a:r>
            <a:r>
              <a:rPr lang="pl-PL" dirty="0"/>
              <a:t> Turcji zabroniono stosowania metody piaskowania, co przyczyniło się do przeniesienia produkcji piaskowanego jeansu do innych krajów o słabszych mechanizmach </a:t>
            </a:r>
            <a:r>
              <a:rPr lang="pl-PL" dirty="0" smtClean="0"/>
              <a:t>kontroli.</a:t>
            </a:r>
            <a:endParaRPr lang="pl-PL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443</Words>
  <Application>Microsoft Office PowerPoint</Application>
  <PresentationFormat>Pokaz na ekranie (4:3)</PresentationFormat>
  <Paragraphs>27</Paragraphs>
  <Slides>15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Ile jest wody w jeansach?</vt:lpstr>
      <vt:lpstr>Czy wiesz, że na produkcję twoich spodni potrzeba było aż 15 litrów wody? </vt:lpstr>
      <vt:lpstr>Slajd 3</vt:lpstr>
      <vt:lpstr>Slajd 4</vt:lpstr>
      <vt:lpstr>Slajd 5</vt:lpstr>
      <vt:lpstr>Slajd 6</vt:lpstr>
      <vt:lpstr>Slajd 7</vt:lpstr>
      <vt:lpstr>Czy noszenie dżinsów może być modne i bezpieczne dla środowiska?</vt:lpstr>
      <vt:lpstr>Metoda piaskowania</vt:lpstr>
      <vt:lpstr>Maszyna do piaskowania</vt:lpstr>
      <vt:lpstr>Slajd 11</vt:lpstr>
      <vt:lpstr>Slajd 12</vt:lpstr>
      <vt:lpstr>Slajd 13</vt:lpstr>
      <vt:lpstr>Slajd 14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Michas</dc:creator>
  <cp:lastModifiedBy>bibliotekarz01</cp:lastModifiedBy>
  <cp:revision>27</cp:revision>
  <dcterms:created xsi:type="dcterms:W3CDTF">2014-05-14T14:48:25Z</dcterms:created>
  <dcterms:modified xsi:type="dcterms:W3CDTF">2014-05-22T10:16:42Z</dcterms:modified>
</cp:coreProperties>
</file>