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</p:sldMasterIdLst>
  <p:notesMasterIdLst>
    <p:notesMasterId r:id="rId39"/>
  </p:notesMasterIdLst>
  <p:sldIdLst>
    <p:sldId id="256" r:id="rId2"/>
    <p:sldId id="257" r:id="rId3"/>
    <p:sldId id="273" r:id="rId4"/>
    <p:sldId id="318" r:id="rId5"/>
    <p:sldId id="319" r:id="rId6"/>
    <p:sldId id="307" r:id="rId7"/>
    <p:sldId id="270" r:id="rId8"/>
    <p:sldId id="259" r:id="rId9"/>
    <p:sldId id="292" r:id="rId10"/>
    <p:sldId id="294" r:id="rId11"/>
    <p:sldId id="295" r:id="rId12"/>
    <p:sldId id="296" r:id="rId13"/>
    <p:sldId id="297" r:id="rId14"/>
    <p:sldId id="298" r:id="rId15"/>
    <p:sldId id="299" r:id="rId16"/>
    <p:sldId id="300" r:id="rId17"/>
    <p:sldId id="267" r:id="rId18"/>
    <p:sldId id="277" r:id="rId19"/>
    <p:sldId id="268" r:id="rId20"/>
    <p:sldId id="276" r:id="rId21"/>
    <p:sldId id="314" r:id="rId22"/>
    <p:sldId id="309" r:id="rId23"/>
    <p:sldId id="266" r:id="rId24"/>
    <p:sldId id="269" r:id="rId25"/>
    <p:sldId id="272" r:id="rId26"/>
    <p:sldId id="311" r:id="rId27"/>
    <p:sldId id="310" r:id="rId28"/>
    <p:sldId id="260" r:id="rId29"/>
    <p:sldId id="275" r:id="rId30"/>
    <p:sldId id="261" r:id="rId31"/>
    <p:sldId id="315" r:id="rId32"/>
    <p:sldId id="274" r:id="rId33"/>
    <p:sldId id="280" r:id="rId34"/>
    <p:sldId id="316" r:id="rId35"/>
    <p:sldId id="281" r:id="rId36"/>
    <p:sldId id="282" r:id="rId37"/>
    <p:sldId id="317" r:id="rId3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3" autoAdjust="0"/>
    <p:restoredTop sz="94671" autoAdjust="0"/>
  </p:normalViewPr>
  <p:slideViewPr>
    <p:cSldViewPr snapToGrid="0">
      <p:cViewPr varScale="1">
        <p:scale>
          <a:sx n="81" d="100"/>
          <a:sy n="81" d="100"/>
        </p:scale>
        <p:origin x="-78" y="-52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5382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3460914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710788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Symbol zastępczy notatek 2"/>
          <p:cNvSpPr>
            <a:spLocks noGrp="1"/>
          </p:cNvSpPr>
          <p:nvPr>
            <p:ph type="body" idx="1"/>
          </p:nvPr>
        </p:nvSpPr>
        <p:spPr bwMode="auto">
          <a:xfrm>
            <a:off x="685494" y="4342939"/>
            <a:ext cx="5487013" cy="4114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408" tIns="42204" rIns="84408" bIns="42204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l-PL" smtClean="0"/>
              <a:t>PAH pomaga nie tylko za granicami. W przypadku kataklizmu, takim jakim była powódź w 1997 roku PAH również zaangażował się w działania na rzecz osób, które ucierpiały w wyniku powodzi. </a:t>
            </a:r>
          </a:p>
        </p:txBody>
      </p:sp>
      <p:sp>
        <p:nvSpPr>
          <p:cNvPr id="2150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408" tIns="42204" rIns="84408" bIns="42204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84DF96FB-4299-45D0-80EB-4F0AD9D1DC55}" type="slidenum">
              <a:rPr lang="pl-PL" smtClean="0"/>
              <a:pPr eaLnBrk="1" hangingPunct="1"/>
              <a:t>15</a:t>
            </a:fld>
            <a:endParaRPr lang="pl-PL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Symbol zastępczy notatek 2"/>
          <p:cNvSpPr>
            <a:spLocks noGrp="1"/>
          </p:cNvSpPr>
          <p:nvPr>
            <p:ph type="body" idx="1"/>
          </p:nvPr>
        </p:nvSpPr>
        <p:spPr bwMode="auto">
          <a:xfrm>
            <a:off x="685494" y="4342939"/>
            <a:ext cx="5487013" cy="4114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408" tIns="42204" rIns="84408" bIns="42204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l-PL" smtClean="0"/>
              <a:t>Przykładem nieadekwatnej pomocy może być  gmina Wilków na Lubelszczyźnie, gdzie trafiło mnóstwo niepotrzebnych darów. Jest to przykład na to, jak ważne jest rozpoznanie potrzeb osób, które ucierpiały w wyniku katastrofy. </a:t>
            </a:r>
          </a:p>
          <a:p>
            <a:pPr eaLnBrk="1" hangingPunct="1"/>
            <a:r>
              <a:rPr lang="pl-PL" smtClean="0"/>
              <a:t>Na zdjęciu Szopa wypełniona po brzegi „darami dla powodzian” : stare ubrania, zabawki, niepotrzebne książki. Później ustawiono jeszcze dwa namioty wojskowe  z podobnymi darami. Na wójta gminy spadł koszt utylizacji darów. </a:t>
            </a:r>
          </a:p>
        </p:txBody>
      </p:sp>
      <p:sp>
        <p:nvSpPr>
          <p:cNvPr id="2253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408" tIns="42204" rIns="84408" bIns="42204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B4DB3D94-690D-464A-B415-51F8C1F39056}" type="slidenum">
              <a:rPr lang="pl-PL" smtClean="0"/>
              <a:pPr eaLnBrk="1" hangingPunct="1"/>
              <a:t>16</a:t>
            </a:fld>
            <a:endParaRPr lang="pl-PL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6475032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0279709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3331714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496125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011914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Symbol zastępczy notatek 2"/>
          <p:cNvSpPr>
            <a:spLocks noGrp="1"/>
          </p:cNvSpPr>
          <p:nvPr>
            <p:ph type="body" idx="1"/>
          </p:nvPr>
        </p:nvSpPr>
        <p:spPr bwMode="auto">
          <a:xfrm>
            <a:off x="685494" y="4342939"/>
            <a:ext cx="5487013" cy="4114587"/>
          </a:xfrm>
          <a:prstGeom prst="rect">
            <a:avLst/>
          </a:prstGeom>
        </p:spPr>
        <p:txBody>
          <a:bodyPr wrap="square" lIns="84408" tIns="42204" rIns="84408" bIns="42204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Font typeface="Arial" charset="0"/>
              <a:buNone/>
              <a:defRPr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Zasada humanitaryzmu </a:t>
            </a:r>
            <a:r>
              <a:rPr lang="pl-PL" dirty="0" smtClean="0"/>
              <a:t>- oznacza, że ludzkie cierpienie musi się spotkać z reakcją w każdych okolicznościach, ze szczególnym uwzględnieniem                                osób znajdujących się w najtrudniejszym położeniu w danej społeczności.</a:t>
            </a:r>
          </a:p>
          <a:p>
            <a:pPr eaLnBrk="1" hangingPunct="1">
              <a:buFont typeface="Arial" charset="0"/>
              <a:buNone/>
              <a:defRPr/>
            </a:pPr>
            <a:endParaRPr lang="pl-PL" dirty="0" smtClean="0"/>
          </a:p>
          <a:p>
            <a:pPr eaLnBrk="1" hangingPunct="1">
              <a:buFont typeface="Arial" charset="0"/>
              <a:buNone/>
              <a:defRPr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Neutralność</a:t>
            </a:r>
            <a:r>
              <a:rPr lang="pl-PL" dirty="0" smtClean="0"/>
              <a:t> - oznacza nieangażowanie się w spory religijne, polityczne,  rasowe czy ideologiczne.</a:t>
            </a:r>
          </a:p>
          <a:p>
            <a:pPr eaLnBrk="1" hangingPunct="1">
              <a:buFont typeface="Arial" charset="0"/>
              <a:buNone/>
              <a:defRPr/>
            </a:pPr>
            <a:endParaRPr lang="pl-PL" dirty="0" smtClean="0"/>
          </a:p>
          <a:p>
            <a:pPr eaLnBrk="1" hangingPunct="1">
              <a:buFont typeface="Arial" charset="0"/>
              <a:buNone/>
              <a:defRPr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Bezstronność</a:t>
            </a:r>
            <a:r>
              <a:rPr lang="pl-PL" dirty="0" smtClean="0"/>
              <a:t> - oznacza, że pomoc humanitarna jest dostarczana wyłącznie w zależności od potrzeb, bez względu na narodowość, rasę, wyznanie, pozycję społeczną czy stronę konfliktu</a:t>
            </a:r>
          </a:p>
          <a:p>
            <a:pPr eaLnBrk="1" hangingPunct="1">
              <a:buFont typeface="Arial" charset="0"/>
              <a:buNone/>
              <a:defRPr/>
            </a:pPr>
            <a:endParaRPr lang="pl-PL" dirty="0" smtClean="0"/>
          </a:p>
          <a:p>
            <a:pPr eaLnBrk="1" hangingPunct="1">
              <a:buFont typeface="Arial" charset="0"/>
              <a:buNone/>
              <a:defRPr/>
            </a:pPr>
            <a:r>
              <a:rPr lang="pl-PL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Niezależność </a:t>
            </a:r>
            <a:r>
              <a:rPr lang="pl-PL" dirty="0" smtClean="0"/>
              <a:t>- oznacza niezależność celów humanitarnych od celów politycznych, gospodarczych czy wojskowych.</a:t>
            </a:r>
          </a:p>
          <a:p>
            <a:pPr eaLnBrk="1" hangingPunct="1">
              <a:spcBef>
                <a:spcPct val="0"/>
              </a:spcBef>
              <a:defRPr/>
            </a:pPr>
            <a:endParaRPr lang="pl-PL" dirty="0" smtClean="0"/>
          </a:p>
        </p:txBody>
      </p:sp>
      <p:sp>
        <p:nvSpPr>
          <p:cNvPr id="1434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408" tIns="42204" rIns="84408" bIns="42204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E532A21-A2F8-42BA-8D64-7169DC9708BA}" type="slidenum">
              <a:rPr lang="pl-PL" smtClean="0"/>
              <a:pPr eaLnBrk="1" hangingPunct="1"/>
              <a:t>9</a:t>
            </a:fld>
            <a:endParaRPr lang="pl-PL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Symbol zastępczy notatek 2"/>
          <p:cNvSpPr>
            <a:spLocks noGrp="1"/>
          </p:cNvSpPr>
          <p:nvPr>
            <p:ph type="body" idx="1"/>
          </p:nvPr>
        </p:nvSpPr>
        <p:spPr bwMode="auto">
          <a:xfrm>
            <a:off x="685494" y="4342939"/>
            <a:ext cx="5487013" cy="4114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408" tIns="42204" rIns="84408" bIns="42204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l-PL" smtClean="0"/>
              <a:t>Ufundowanie zestawów higienicznych,(wiadra, mydła, ręczniki oraz tabletki do oczyszczania wody)</a:t>
            </a:r>
          </a:p>
          <a:p>
            <a:pPr eaLnBrk="1" hangingPunct="1"/>
            <a:endParaRPr lang="pl-PL" smtClean="0"/>
          </a:p>
          <a:p>
            <a:pPr eaLnBrk="1" hangingPunct="1"/>
            <a:r>
              <a:rPr lang="pl-PL" smtClean="0"/>
              <a:t>Założenie dwóch centrów dla dzieci, które w wyniku katastrofy zostały osierocone lub pozbawione dachu nad głową</a:t>
            </a:r>
          </a:p>
          <a:p>
            <a:pPr eaLnBrk="1" hangingPunct="1"/>
            <a:endParaRPr lang="pl-PL" smtClean="0"/>
          </a:p>
          <a:p>
            <a:pPr eaLnBrk="1" hangingPunct="1"/>
            <a:r>
              <a:rPr lang="pl-PL" smtClean="0"/>
              <a:t>Wspomaganie odbudowy warsztatu wykonującego protezy kończyn</a:t>
            </a:r>
          </a:p>
          <a:p>
            <a:pPr eaLnBrk="1" hangingPunct="1"/>
            <a:endParaRPr lang="pl-PL" smtClean="0"/>
          </a:p>
          <a:p>
            <a:pPr eaLnBrk="1" hangingPunct="1"/>
            <a:r>
              <a:rPr lang="pl-PL" smtClean="0"/>
              <a:t>Współpraca z organizacjami Oxfam, People in Need, angażowanie społeczności lokalnych</a:t>
            </a:r>
          </a:p>
          <a:p>
            <a:pPr eaLnBrk="1" hangingPunct="1"/>
            <a:endParaRPr lang="pl-PL" smtClean="0"/>
          </a:p>
          <a:p>
            <a:pPr eaLnBrk="1" hangingPunct="1"/>
            <a:endParaRPr lang="pl-PL" smtClean="0"/>
          </a:p>
        </p:txBody>
      </p:sp>
      <p:sp>
        <p:nvSpPr>
          <p:cNvPr id="16388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408" tIns="42204" rIns="84408" bIns="42204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0C96441-DA70-43A7-A153-ADD2AF08E806}" type="slidenum">
              <a:rPr lang="pl-PL" smtClean="0"/>
              <a:pPr eaLnBrk="1" hangingPunct="1"/>
              <a:t>10</a:t>
            </a:fld>
            <a:endParaRPr lang="pl-PL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Symbol zastępczy notatek 2"/>
          <p:cNvSpPr>
            <a:spLocks noGrp="1"/>
          </p:cNvSpPr>
          <p:nvPr>
            <p:ph type="body" idx="1"/>
          </p:nvPr>
        </p:nvSpPr>
        <p:spPr bwMode="auto">
          <a:xfrm>
            <a:off x="685494" y="4342939"/>
            <a:ext cx="5487013" cy="4114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408" tIns="42204" rIns="84408" bIns="42204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l-PL" smtClean="0"/>
              <a:t>Na kaŻdym etapie pracy zaangazowani byli lokalni działacze. W dolnym rogu jedno  z ufundowanych center dla dzieci. </a:t>
            </a:r>
          </a:p>
        </p:txBody>
      </p:sp>
      <p:sp>
        <p:nvSpPr>
          <p:cNvPr id="17412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408" tIns="42204" rIns="84408" bIns="42204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076D09B7-C8D4-4031-B7C2-38659A5405BF}" type="slidenum">
              <a:rPr lang="pl-PL" smtClean="0"/>
              <a:pPr eaLnBrk="1" hangingPunct="1"/>
              <a:t>11</a:t>
            </a:fld>
            <a:endParaRPr lang="pl-PL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ymbol zastępczy notatek 2"/>
          <p:cNvSpPr>
            <a:spLocks noGrp="1"/>
          </p:cNvSpPr>
          <p:nvPr>
            <p:ph type="body" idx="1"/>
          </p:nvPr>
        </p:nvSpPr>
        <p:spPr bwMode="auto">
          <a:xfrm>
            <a:off x="685494" y="4342939"/>
            <a:ext cx="5487013" cy="4114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408" tIns="42204" rIns="84408" bIns="42204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l-PL" smtClean="0"/>
              <a:t>W wyniku urazów poniesionych w czasie trzęsienia ziemi na Haiti, wielu osobom amputowano kończyny. PAH postanowił pomóc w odbudowie jedynego w stolicy zakładu protetycznego. </a:t>
            </a:r>
          </a:p>
          <a:p>
            <a:pPr eaLnBrk="1" hangingPunct="1"/>
            <a:endParaRPr lang="pl-PL" smtClean="0"/>
          </a:p>
        </p:txBody>
      </p:sp>
      <p:sp>
        <p:nvSpPr>
          <p:cNvPr id="18436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408" tIns="42204" rIns="84408" bIns="42204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C4975B1-6B2C-48D9-BE03-F0268DA921EE}" type="slidenum">
              <a:rPr lang="pl-PL" smtClean="0"/>
              <a:pPr eaLnBrk="1" hangingPunct="1"/>
              <a:t>12</a:t>
            </a:fld>
            <a:endParaRPr lang="pl-PL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Symbol zastępczy notatek 2"/>
          <p:cNvSpPr>
            <a:spLocks noGrp="1"/>
          </p:cNvSpPr>
          <p:nvPr>
            <p:ph type="body" idx="1"/>
          </p:nvPr>
        </p:nvSpPr>
        <p:spPr bwMode="auto">
          <a:xfrm>
            <a:off x="685494" y="4342939"/>
            <a:ext cx="5487013" cy="4114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408" tIns="42204" rIns="84408" bIns="42204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l-PL" smtClean="0"/>
              <a:t>Przedszkole w Ashinome, wyremontowane częściowo ze środków PAH. Remont został ukończony w styczniu, 2012 roku. </a:t>
            </a:r>
          </a:p>
        </p:txBody>
      </p:sp>
      <p:sp>
        <p:nvSpPr>
          <p:cNvPr id="19460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408" tIns="42204" rIns="84408" bIns="42204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16F3B5C7-CCC1-43A9-B037-221CE4CE51DE}" type="slidenum">
              <a:rPr lang="pl-PL" smtClean="0"/>
              <a:pPr eaLnBrk="1" hangingPunct="1"/>
              <a:t>13</a:t>
            </a:fld>
            <a:endParaRPr lang="pl-P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Symbol zastępczy notatek 2"/>
          <p:cNvSpPr>
            <a:spLocks noGrp="1"/>
          </p:cNvSpPr>
          <p:nvPr>
            <p:ph type="body" idx="1"/>
          </p:nvPr>
        </p:nvSpPr>
        <p:spPr bwMode="auto">
          <a:xfrm>
            <a:off x="685494" y="4342939"/>
            <a:ext cx="5487013" cy="411458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408" tIns="42204" rIns="84408" bIns="42204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pl-PL" smtClean="0"/>
              <a:t>Do przedszkola uczęszcza około 200 dzieci. Wizyta Janiny Ochojskiej i Pani Prezydentowej Anny Komorowskiej w przedszkolu w kweitniu 2011 roku. Podczas spotkania przekazano również łańcuch zurawi, który według Japończyków przynosi szczęście.</a:t>
            </a:r>
          </a:p>
          <a:p>
            <a:pPr eaLnBrk="1" hangingPunct="1"/>
            <a:endParaRPr lang="pl-PL" smtClean="0"/>
          </a:p>
        </p:txBody>
      </p:sp>
      <p:sp>
        <p:nvSpPr>
          <p:cNvPr id="20484" name="Symbol zastępczy numeru slajdu 3"/>
          <p:cNvSpPr>
            <a:spLocks noGrp="1"/>
          </p:cNvSpPr>
          <p:nvPr>
            <p:ph type="sldNum" sz="quarter" idx="5"/>
          </p:nvPr>
        </p:nvSpPr>
        <p:spPr bwMode="auto">
          <a:xfrm>
            <a:off x="3884463" y="8685878"/>
            <a:ext cx="2972004" cy="4567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4408" tIns="42204" rIns="84408" bIns="42204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685817" indent="-26377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055103" indent="-2110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477145" indent="-2110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1899186" indent="-211021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321227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743269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165310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587351" indent="-21102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A772A075-0D33-4851-B494-2539F2B14FE5}" type="slidenum">
              <a:rPr lang="pl-PL" smtClean="0"/>
              <a:pPr eaLnBrk="1" hangingPunct="1"/>
              <a:t>14</a:t>
            </a:fld>
            <a:endParaRPr lang="pl-PL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dirty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2014-06-10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7073853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2014-06-10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3068556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2014-06-10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0807821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2014-06-10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166257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2014-06-10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32061891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2014-06-10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3911630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2014-06-10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583375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2014-06-10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035996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2014-06-10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7972657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2014-06-10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3278932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2014-06-10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353663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2014-06-10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3291813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2014-06-10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224191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2014-06-10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4007446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2014-06-10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1455777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dirty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dirty="0"/>
              <a:t>Kliknij, aby edytować style wzorca tekstu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pPr/>
              <a:t>2014-06-10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676917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dirty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dirty="0"/>
              <a:t>Kliknij, aby edytować style wzorca tekstu</a:t>
            </a:r>
          </a:p>
          <a:p>
            <a:pPr lvl="1"/>
            <a:r>
              <a:rPr lang="pl-PL" dirty="0"/>
              <a:t>Drugi poziom</a:t>
            </a:r>
          </a:p>
          <a:p>
            <a:pPr lvl="2"/>
            <a:r>
              <a:rPr lang="pl-PL" dirty="0"/>
              <a:t>Trzeci poziom</a:t>
            </a:r>
          </a:p>
          <a:p>
            <a:pPr lvl="3"/>
            <a:r>
              <a:rPr lang="pl-PL" dirty="0"/>
              <a:t>Czwarty poziom</a:t>
            </a:r>
          </a:p>
          <a:p>
            <a:pPr lvl="4"/>
            <a:r>
              <a:rPr lang="pl-PL" dirty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pPr/>
              <a:t>2014-06-10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="" xmlns:p14="http://schemas.microsoft.com/office/powerpoint/2010/main" val="296996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h.org.pl/nasze-dzialania/40/295/wydawnictwo_pah" TargetMode="External"/><Relationship Id="rId2" Type="http://schemas.openxmlformats.org/officeDocument/2006/relationships/hyperlink" Target="http://www.pah.org.pl/nasze-dzialania/53/wyszukiwarka_materialow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ah.org.pl/multimedia/20/25/prawo_do_wody" TargetMode="External"/><Relationship Id="rId2" Type="http://schemas.openxmlformats.org/officeDocument/2006/relationships/hyperlink" Target="http://www.pah.org.pl/multimedia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mamahope.org/unlock-potential/" TargetMode="External"/><Relationship Id="rId4" Type="http://schemas.openxmlformats.org/officeDocument/2006/relationships/hyperlink" Target="http://www.ted.com/talks/chimamanda_adichie_the_danger_of_a_single_story.html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432978" y="1282889"/>
            <a:ext cx="7766936" cy="3959534"/>
          </a:xfrm>
        </p:spPr>
        <p:txBody>
          <a:bodyPr/>
          <a:lstStyle/>
          <a:p>
            <a:r>
              <a:rPr lang="pl-PL" b="1" dirty="0" smtClean="0">
                <a:latin typeface="Elephant" pitchFamily="18" charset="0"/>
                <a:ea typeface="FangSong"/>
              </a:rPr>
              <a:t/>
            </a:r>
            <a:br>
              <a:rPr lang="pl-PL" b="1" dirty="0" smtClean="0">
                <a:latin typeface="Elephant" pitchFamily="18" charset="0"/>
                <a:ea typeface="FangSong"/>
              </a:rPr>
            </a:br>
            <a:r>
              <a:rPr lang="pl-PL" b="1" dirty="0">
                <a:latin typeface="Elephant" pitchFamily="18" charset="0"/>
                <a:ea typeface="FangSong"/>
              </a:rPr>
              <a:t/>
            </a:r>
            <a:br>
              <a:rPr lang="pl-PL" b="1" dirty="0">
                <a:latin typeface="Elephant" pitchFamily="18" charset="0"/>
                <a:ea typeface="FangSong"/>
              </a:rPr>
            </a:br>
            <a:r>
              <a:rPr lang="pl-PL" b="1" dirty="0" smtClean="0">
                <a:latin typeface="Elephant" pitchFamily="18" charset="0"/>
                <a:ea typeface="FangSong"/>
              </a:rPr>
              <a:t/>
            </a:r>
            <a:br>
              <a:rPr lang="pl-PL" b="1" dirty="0" smtClean="0">
                <a:latin typeface="Elephant" pitchFamily="18" charset="0"/>
                <a:ea typeface="FangSong"/>
              </a:rPr>
            </a:br>
            <a:r>
              <a:rPr lang="pl-PL" b="1" dirty="0">
                <a:latin typeface="Elephant" pitchFamily="18" charset="0"/>
                <a:ea typeface="FangSong"/>
              </a:rPr>
              <a:t/>
            </a:r>
            <a:br>
              <a:rPr lang="pl-PL" b="1" dirty="0">
                <a:latin typeface="Elephant" pitchFamily="18" charset="0"/>
                <a:ea typeface="FangSong"/>
              </a:rPr>
            </a:br>
            <a:r>
              <a:rPr lang="pl-PL" b="1" dirty="0" smtClean="0">
                <a:latin typeface="Elephant" pitchFamily="18" charset="0"/>
                <a:ea typeface="FangSong"/>
              </a:rPr>
              <a:t/>
            </a:r>
            <a:br>
              <a:rPr lang="pl-PL" b="1" dirty="0" smtClean="0">
                <a:latin typeface="Elephant" pitchFamily="18" charset="0"/>
                <a:ea typeface="FangSong"/>
              </a:rPr>
            </a:br>
            <a:r>
              <a:rPr lang="pl-PL" b="1" dirty="0">
                <a:latin typeface="Elephant" pitchFamily="18" charset="0"/>
                <a:ea typeface="FangSong"/>
              </a:rPr>
              <a:t/>
            </a:r>
            <a:br>
              <a:rPr lang="pl-PL" b="1" dirty="0">
                <a:latin typeface="Elephant" pitchFamily="18" charset="0"/>
                <a:ea typeface="FangSong"/>
              </a:rPr>
            </a:br>
            <a:r>
              <a:rPr lang="pl-PL" b="1" dirty="0" smtClean="0">
                <a:latin typeface="Elephant" pitchFamily="18" charset="0"/>
                <a:ea typeface="FangSong"/>
              </a:rPr>
              <a:t/>
            </a:r>
            <a:br>
              <a:rPr lang="pl-PL" b="1" dirty="0" smtClean="0">
                <a:latin typeface="Elephant" pitchFamily="18" charset="0"/>
                <a:ea typeface="FangSong"/>
              </a:rPr>
            </a:br>
            <a:r>
              <a:rPr lang="pl-PL" b="1" dirty="0">
                <a:latin typeface="Elephant" pitchFamily="18" charset="0"/>
                <a:ea typeface="FangSong"/>
              </a:rPr>
              <a:t/>
            </a:r>
            <a:br>
              <a:rPr lang="pl-PL" b="1" dirty="0">
                <a:latin typeface="Elephant" pitchFamily="18" charset="0"/>
                <a:ea typeface="FangSong"/>
              </a:rPr>
            </a:br>
            <a:r>
              <a:rPr lang="pl-PL" b="1" dirty="0" smtClean="0">
                <a:latin typeface="Elephant" pitchFamily="18" charset="0"/>
                <a:ea typeface="FangSong"/>
              </a:rPr>
              <a:t/>
            </a:r>
            <a:br>
              <a:rPr lang="pl-PL" b="1" dirty="0" smtClean="0">
                <a:latin typeface="Elephant" pitchFamily="18" charset="0"/>
                <a:ea typeface="FangSong"/>
              </a:rPr>
            </a:br>
            <a:r>
              <a:rPr lang="pl-PL" b="1" dirty="0">
                <a:latin typeface="Elephant" pitchFamily="18" charset="0"/>
                <a:ea typeface="FangSong"/>
              </a:rPr>
              <a:t/>
            </a:r>
            <a:br>
              <a:rPr lang="pl-PL" b="1" dirty="0">
                <a:latin typeface="Elephant" pitchFamily="18" charset="0"/>
                <a:ea typeface="FangSong"/>
              </a:rPr>
            </a:br>
            <a:r>
              <a:rPr lang="pl-PL" b="1" dirty="0" smtClean="0">
                <a:latin typeface="Elephant" pitchFamily="18" charset="0"/>
                <a:ea typeface="FangSong"/>
              </a:rPr>
              <a:t/>
            </a:r>
            <a:br>
              <a:rPr lang="pl-PL" b="1" dirty="0" smtClean="0">
                <a:latin typeface="Elephant" pitchFamily="18" charset="0"/>
                <a:ea typeface="FangSong"/>
              </a:rPr>
            </a:br>
            <a:r>
              <a:rPr lang="pl-PL" b="1" dirty="0" smtClean="0">
                <a:latin typeface="Elephant" pitchFamily="18" charset="0"/>
                <a:ea typeface="FangSong"/>
              </a:rPr>
              <a:t/>
            </a:r>
            <a:br>
              <a:rPr lang="pl-PL" b="1" dirty="0" smtClean="0">
                <a:latin typeface="Elephant" pitchFamily="18" charset="0"/>
                <a:ea typeface="FangSong"/>
              </a:rPr>
            </a:br>
            <a:r>
              <a:rPr lang="pl-PL" b="1" dirty="0" smtClean="0">
                <a:latin typeface="Elephant" pitchFamily="18" charset="0"/>
                <a:ea typeface="FangSong"/>
              </a:rPr>
              <a:t>Szkolny Klub Wolontariuszy</a:t>
            </a:r>
            <a:r>
              <a:rPr lang="pl-PL" b="1" dirty="0" smtClean="0">
                <a:latin typeface="+mn-lt"/>
                <a:ea typeface="FangSong"/>
              </a:rPr>
              <a:t>-podsumowanie                     I półrocza</a:t>
            </a:r>
            <a:br>
              <a:rPr lang="pl-PL" b="1" dirty="0" smtClean="0">
                <a:latin typeface="+mn-lt"/>
                <a:ea typeface="FangSong"/>
              </a:rPr>
            </a:br>
            <a:r>
              <a:rPr lang="pl-PL" b="1" dirty="0" smtClean="0">
                <a:latin typeface="+mn-lt"/>
                <a:ea typeface="FangSong"/>
              </a:rPr>
              <a:t>  </a:t>
            </a:r>
            <a:endParaRPr lang="pl-PL" b="1" dirty="0">
              <a:latin typeface="+mn-lt"/>
              <a:ea typeface="FangSong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50317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ytuł 1"/>
          <p:cNvSpPr>
            <a:spLocks noGrp="1"/>
          </p:cNvSpPr>
          <p:nvPr>
            <p:ph type="title"/>
          </p:nvPr>
        </p:nvSpPr>
        <p:spPr>
          <a:xfrm>
            <a:off x="666751" y="642938"/>
            <a:ext cx="10972800" cy="1143000"/>
          </a:xfrm>
        </p:spPr>
        <p:txBody>
          <a:bodyPr/>
          <a:lstStyle/>
          <a:p>
            <a:pPr eaLnBrk="1" hangingPunct="1">
              <a:defRPr/>
            </a:pPr>
            <a:r>
              <a:rPr lang="pl-PL" sz="3600" b="1" dirty="0" smtClean="0">
                <a:solidFill>
                  <a:srgbClr val="006E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PAH na Haiti</a:t>
            </a:r>
          </a:p>
        </p:txBody>
      </p:sp>
      <p:pic>
        <p:nvPicPr>
          <p:cNvPr id="5123" name="Symbol zastępczy zawartości 4" descr="IMG_0507 - Kopia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83592" y="504968"/>
            <a:ext cx="6044301" cy="3909254"/>
          </a:xfrm>
        </p:spPr>
      </p:pic>
      <p:sp>
        <p:nvSpPr>
          <p:cNvPr id="4" name="Tytuł 1"/>
          <p:cNvSpPr txBox="1">
            <a:spLocks/>
          </p:cNvSpPr>
          <p:nvPr/>
        </p:nvSpPr>
        <p:spPr bwMode="auto">
          <a:xfrm>
            <a:off x="9715501" y="6500814"/>
            <a:ext cx="2273300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l-PL" sz="900" dirty="0">
                <a:solidFill>
                  <a:srgbClr val="006EAC"/>
                </a:solidFill>
                <a:latin typeface="FuturaTCE" pitchFamily="2" charset="0"/>
                <a:ea typeface="+mj-ea"/>
                <a:cs typeface="+mj-cs"/>
              </a:rPr>
              <a:t>.</a:t>
            </a:r>
          </a:p>
        </p:txBody>
      </p:sp>
      <p:pic>
        <p:nvPicPr>
          <p:cNvPr id="5125" name="Obraz 5" descr="IMG_0739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2552131"/>
            <a:ext cx="5808133" cy="392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6479117" y="4797425"/>
            <a:ext cx="5281083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latin typeface="+mn-lt"/>
              </a:rPr>
              <a:t>U góry na zdjęciu Rafał Hechmann, pracownik PAH podczas szacowania strat na Haiti.</a:t>
            </a:r>
          </a:p>
          <a:p>
            <a:pPr>
              <a:defRPr/>
            </a:pPr>
            <a:r>
              <a:rPr lang="pl-PL" dirty="0">
                <a:latin typeface="+mn-lt"/>
              </a:rPr>
              <a:t>Z lewej, pracownia protetyki w </a:t>
            </a:r>
            <a:r>
              <a:rPr lang="pl-PL" dirty="0" err="1">
                <a:latin typeface="+mn-lt"/>
              </a:rPr>
              <a:t>Port-au-Prince</a:t>
            </a:r>
            <a:r>
              <a:rPr lang="pl-PL" dirty="0">
                <a:latin typeface="+mn-lt"/>
              </a:rPr>
              <a:t>. Fot. B. Wrześniowski, PAH.</a:t>
            </a:r>
          </a:p>
        </p:txBody>
      </p:sp>
    </p:spTree>
    <p:extLst>
      <p:ext uri="{BB962C8B-B14F-4D97-AF65-F5344CB8AC3E}">
        <p14:creationId xmlns="" xmlns:p14="http://schemas.microsoft.com/office/powerpoint/2010/main" val="169587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ymbol zastępczy zawartości 2"/>
          <p:cNvSpPr>
            <a:spLocks noGrp="1"/>
          </p:cNvSpPr>
          <p:nvPr>
            <p:ph idx="4294967295"/>
          </p:nvPr>
        </p:nvSpPr>
        <p:spPr>
          <a:xfrm>
            <a:off x="1" y="1928814"/>
            <a:ext cx="11343217" cy="5316537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endParaRPr lang="pl-PL" sz="2000" dirty="0" smtClean="0"/>
          </a:p>
          <a:p>
            <a:pPr eaLnBrk="1" hangingPunct="1">
              <a:buFont typeface="Arial" charset="0"/>
              <a:buNone/>
            </a:pPr>
            <a:r>
              <a:rPr lang="pl-PL" sz="2000" dirty="0" smtClean="0">
                <a:latin typeface="FuturaTCE" pitchFamily="2" charset="0"/>
              </a:rPr>
              <a:t>	</a:t>
            </a:r>
          </a:p>
        </p:txBody>
      </p:sp>
      <p:sp>
        <p:nvSpPr>
          <p:cNvPr id="4" name="Tytuł 1"/>
          <p:cNvSpPr txBox="1">
            <a:spLocks/>
          </p:cNvSpPr>
          <p:nvPr/>
        </p:nvSpPr>
        <p:spPr bwMode="auto">
          <a:xfrm>
            <a:off x="9715501" y="6500814"/>
            <a:ext cx="2273300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l-PL" sz="900" dirty="0">
                <a:solidFill>
                  <a:srgbClr val="006EAC"/>
                </a:solidFill>
                <a:latin typeface="FuturaTCE" pitchFamily="2" charset="0"/>
                <a:ea typeface="+mj-ea"/>
                <a:cs typeface="+mj-cs"/>
              </a:rPr>
              <a:t>.</a:t>
            </a:r>
          </a:p>
        </p:txBody>
      </p:sp>
      <p:pic>
        <p:nvPicPr>
          <p:cNvPr id="6148" name="Obraz 4" descr="IMG_878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668" y="2424408"/>
            <a:ext cx="5808133" cy="4232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9" name="pole tekstowe 6"/>
          <p:cNvSpPr txBox="1">
            <a:spLocks noChangeArrowheads="1"/>
          </p:cNvSpPr>
          <p:nvPr/>
        </p:nvSpPr>
        <p:spPr bwMode="auto">
          <a:xfrm>
            <a:off x="334434" y="4797425"/>
            <a:ext cx="547370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latin typeface="+mn-lt"/>
              </a:rPr>
              <a:t>U góry lokalni wolontariusze, którzy pomagali </a:t>
            </a:r>
            <a:br>
              <a:rPr lang="pl-PL" dirty="0">
                <a:latin typeface="+mn-lt"/>
              </a:rPr>
            </a:br>
            <a:r>
              <a:rPr lang="pl-PL" dirty="0">
                <a:latin typeface="+mn-lt"/>
              </a:rPr>
              <a:t>w organizacji pracy. Z prawej strony, centrum dla dzieci poszkodowanych w wyniku trzęsienia ziemi na Haiti w  2010. </a:t>
            </a:r>
          </a:p>
          <a:p>
            <a:pPr>
              <a:defRPr/>
            </a:pPr>
            <a:r>
              <a:rPr lang="pl-PL" dirty="0">
                <a:latin typeface="+mn-lt"/>
              </a:rPr>
              <a:t>Fot. B. Wrześniowski, PAH.</a:t>
            </a:r>
          </a:p>
        </p:txBody>
      </p:sp>
      <p:pic>
        <p:nvPicPr>
          <p:cNvPr id="6150" name="Obraz 4" descr="IMG_0465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34" y="504967"/>
            <a:ext cx="5568950" cy="3903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509215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ytuł 1"/>
          <p:cNvSpPr>
            <a:spLocks noGrp="1"/>
          </p:cNvSpPr>
          <p:nvPr>
            <p:ph type="title"/>
          </p:nvPr>
        </p:nvSpPr>
        <p:spPr>
          <a:xfrm>
            <a:off x="459095" y="484969"/>
            <a:ext cx="10972800" cy="928688"/>
          </a:xfrm>
        </p:spPr>
        <p:txBody>
          <a:bodyPr/>
          <a:lstStyle/>
          <a:p>
            <a:pPr eaLnBrk="1" hangingPunct="1">
              <a:defRPr/>
            </a:pPr>
            <a:r>
              <a:rPr lang="pl-PL" sz="3600" b="1" dirty="0" smtClean="0">
                <a:solidFill>
                  <a:srgbClr val="006E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Haiti- Warsztat protetyczny w Port </a:t>
            </a:r>
            <a:r>
              <a:rPr lang="pl-PL" sz="3600" b="1" dirty="0" err="1" smtClean="0">
                <a:solidFill>
                  <a:srgbClr val="006E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au</a:t>
            </a:r>
            <a:r>
              <a:rPr lang="pl-PL" sz="3600" b="1" dirty="0" smtClean="0">
                <a:solidFill>
                  <a:srgbClr val="006E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Prince</a:t>
            </a:r>
          </a:p>
        </p:txBody>
      </p:sp>
      <p:sp>
        <p:nvSpPr>
          <p:cNvPr id="7171" name="Symbol zastępczy zawartości 2"/>
          <p:cNvSpPr>
            <a:spLocks noGrp="1"/>
          </p:cNvSpPr>
          <p:nvPr>
            <p:ph idx="1"/>
          </p:nvPr>
        </p:nvSpPr>
        <p:spPr>
          <a:xfrm>
            <a:off x="239184" y="2420938"/>
            <a:ext cx="11343216" cy="482441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pl-PL" sz="2000" dirty="0" smtClean="0">
                <a:latin typeface="FuturaTCE" pitchFamily="2" charset="0"/>
              </a:rPr>
              <a:t>	</a:t>
            </a:r>
          </a:p>
          <a:p>
            <a:pPr eaLnBrk="1" hangingPunct="1">
              <a:buFont typeface="Arial" charset="0"/>
              <a:buNone/>
            </a:pPr>
            <a:endParaRPr lang="pl-PL" sz="2000" dirty="0" smtClean="0"/>
          </a:p>
        </p:txBody>
      </p:sp>
      <p:sp>
        <p:nvSpPr>
          <p:cNvPr id="4" name="Tytuł 1"/>
          <p:cNvSpPr txBox="1">
            <a:spLocks/>
          </p:cNvSpPr>
          <p:nvPr/>
        </p:nvSpPr>
        <p:spPr bwMode="auto">
          <a:xfrm>
            <a:off x="9715501" y="6500814"/>
            <a:ext cx="2273300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l-PL" sz="900" dirty="0">
                <a:solidFill>
                  <a:srgbClr val="006EAC"/>
                </a:solidFill>
                <a:latin typeface="FuturaTCE" pitchFamily="2" charset="0"/>
                <a:ea typeface="+mj-ea"/>
                <a:cs typeface="+mj-cs"/>
              </a:rPr>
              <a:t>.</a:t>
            </a:r>
          </a:p>
        </p:txBody>
      </p:sp>
      <p:pic>
        <p:nvPicPr>
          <p:cNvPr id="7173" name="Obraz 4" descr="IMG_076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708" y="1627830"/>
            <a:ext cx="6965351" cy="398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pole tekstowe 6"/>
          <p:cNvSpPr txBox="1">
            <a:spLocks noChangeArrowheads="1"/>
          </p:cNvSpPr>
          <p:nvPr/>
        </p:nvSpPr>
        <p:spPr bwMode="auto">
          <a:xfrm rot="10800000" flipV="1">
            <a:off x="1765708" y="5803812"/>
            <a:ext cx="758613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l-PL" dirty="0"/>
              <a:t>Pracownicy organizacji pozarządowych oraz pracownicy w pracowni protetyki w Port-au-Prince. Wśród nic h pracownik  PAH Rafał </a:t>
            </a:r>
            <a:r>
              <a:rPr lang="pl-PL" dirty="0" err="1"/>
              <a:t>Hechmann</a:t>
            </a:r>
            <a:endParaRPr lang="pl-PL" dirty="0"/>
          </a:p>
          <a:p>
            <a:pPr eaLnBrk="1" hangingPunct="1"/>
            <a:r>
              <a:rPr lang="pl-PL" dirty="0"/>
              <a:t>Fot. B. Wrześniowski</a:t>
            </a:r>
          </a:p>
        </p:txBody>
      </p:sp>
    </p:spTree>
    <p:extLst>
      <p:ext uri="{BB962C8B-B14F-4D97-AF65-F5344CB8AC3E}">
        <p14:creationId xmlns="" xmlns:p14="http://schemas.microsoft.com/office/powerpoint/2010/main" val="373742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ytuł 1"/>
          <p:cNvSpPr>
            <a:spLocks noGrp="1"/>
          </p:cNvSpPr>
          <p:nvPr>
            <p:ph type="title"/>
          </p:nvPr>
        </p:nvSpPr>
        <p:spPr>
          <a:xfrm>
            <a:off x="753533" y="557994"/>
            <a:ext cx="10972800" cy="928688"/>
          </a:xfrm>
        </p:spPr>
        <p:txBody>
          <a:bodyPr/>
          <a:lstStyle/>
          <a:p>
            <a:pPr algn="ctr" eaLnBrk="1" hangingPunct="1">
              <a:defRPr/>
            </a:pPr>
            <a:r>
              <a:rPr lang="pl-PL" sz="5400" b="1" dirty="0" smtClean="0">
                <a:solidFill>
                  <a:srgbClr val="006E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TCE" pitchFamily="2" charset="0"/>
              </a:rPr>
              <a:t>PAH w Japonii</a:t>
            </a:r>
          </a:p>
        </p:txBody>
      </p:sp>
      <p:sp>
        <p:nvSpPr>
          <p:cNvPr id="8195" name="Symbol zastępczy zawartości 2"/>
          <p:cNvSpPr>
            <a:spLocks noGrp="1"/>
          </p:cNvSpPr>
          <p:nvPr>
            <p:ph idx="1"/>
          </p:nvPr>
        </p:nvSpPr>
        <p:spPr>
          <a:xfrm>
            <a:off x="431800" y="1386101"/>
            <a:ext cx="11343216" cy="4608513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dirty="0" smtClean="0"/>
              <a:t> </a:t>
            </a:r>
            <a:r>
              <a:rPr lang="pl-PL" sz="2400" dirty="0" smtClean="0"/>
              <a:t>Przedszkole </a:t>
            </a:r>
            <a:r>
              <a:rPr lang="pl-PL" sz="2400" dirty="0" err="1" smtClean="0"/>
              <a:t>Ashinome</a:t>
            </a:r>
            <a:r>
              <a:rPr lang="pl-PL" sz="2400" dirty="0" smtClean="0"/>
              <a:t> </a:t>
            </a:r>
            <a:r>
              <a:rPr lang="pl-PL" sz="2400" dirty="0" err="1" smtClean="0"/>
              <a:t>Hoshiya</a:t>
            </a:r>
            <a:r>
              <a:rPr lang="pl-PL" sz="2400" dirty="0" smtClean="0"/>
              <a:t>.</a:t>
            </a:r>
            <a:br>
              <a:rPr lang="pl-PL" sz="2400" dirty="0" smtClean="0"/>
            </a:br>
            <a:endParaRPr lang="pl-PL" sz="2400" dirty="0" smtClean="0"/>
          </a:p>
        </p:txBody>
      </p:sp>
      <p:sp>
        <p:nvSpPr>
          <p:cNvPr id="4" name="Tytuł 1"/>
          <p:cNvSpPr txBox="1">
            <a:spLocks/>
          </p:cNvSpPr>
          <p:nvPr/>
        </p:nvSpPr>
        <p:spPr bwMode="auto">
          <a:xfrm>
            <a:off x="9918701" y="6453189"/>
            <a:ext cx="2273300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l-PL" sz="900" dirty="0">
                <a:solidFill>
                  <a:srgbClr val="006EAC"/>
                </a:solidFill>
                <a:latin typeface="FuturaTCE" pitchFamily="2" charset="0"/>
                <a:ea typeface="+mj-ea"/>
                <a:cs typeface="+mj-cs"/>
              </a:rPr>
              <a:t>.</a:t>
            </a:r>
          </a:p>
        </p:txBody>
      </p:sp>
      <p:pic>
        <p:nvPicPr>
          <p:cNvPr id="8197" name="Obraz 6" descr="4_Ashinome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86" y="2339786"/>
            <a:ext cx="4892373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Obraz 7" descr="10_Ashinome_logo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933" y="2339785"/>
            <a:ext cx="4705571" cy="324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431800" y="6092826"/>
            <a:ext cx="10847917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2000" dirty="0">
                <a:latin typeface="+mn-lt"/>
              </a:rPr>
              <a:t>Przedszkole </a:t>
            </a:r>
            <a:r>
              <a:rPr lang="pl-PL" sz="2000" dirty="0" err="1">
                <a:latin typeface="+mn-lt"/>
              </a:rPr>
              <a:t>Ashinome</a:t>
            </a:r>
            <a:r>
              <a:rPr lang="pl-PL" sz="2000" dirty="0">
                <a:latin typeface="+mn-lt"/>
              </a:rPr>
              <a:t> w Japonii, wyremontowane częściowo ze środków przekazanych przez PAH. Fot. PAH</a:t>
            </a:r>
          </a:p>
        </p:txBody>
      </p:sp>
    </p:spTree>
    <p:extLst>
      <p:ext uri="{BB962C8B-B14F-4D97-AF65-F5344CB8AC3E}">
        <p14:creationId xmlns="" xmlns:p14="http://schemas.microsoft.com/office/powerpoint/2010/main" val="12178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ytuł 1"/>
          <p:cNvSpPr>
            <a:spLocks noGrp="1"/>
          </p:cNvSpPr>
          <p:nvPr>
            <p:ph type="title"/>
          </p:nvPr>
        </p:nvSpPr>
        <p:spPr>
          <a:xfrm>
            <a:off x="707599" y="450376"/>
            <a:ext cx="10969420" cy="954420"/>
          </a:xfrm>
        </p:spPr>
        <p:txBody>
          <a:bodyPr/>
          <a:lstStyle/>
          <a:p>
            <a:pPr algn="ctr" eaLnBrk="1" hangingPunct="1">
              <a:defRPr/>
            </a:pPr>
            <a:r>
              <a:rPr lang="pl-PL" sz="5400" b="1" dirty="0" smtClean="0">
                <a:solidFill>
                  <a:srgbClr val="006E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TCE" pitchFamily="2" charset="0"/>
              </a:rPr>
              <a:t>PAH w Japonii</a:t>
            </a:r>
          </a:p>
        </p:txBody>
      </p:sp>
      <p:sp>
        <p:nvSpPr>
          <p:cNvPr id="9219" name="Symbol zastępczy zawartości 2"/>
          <p:cNvSpPr>
            <a:spLocks noGrp="1"/>
          </p:cNvSpPr>
          <p:nvPr>
            <p:ph idx="1"/>
          </p:nvPr>
        </p:nvSpPr>
        <p:spPr>
          <a:xfrm>
            <a:off x="381005" y="1386101"/>
            <a:ext cx="11343216" cy="4608513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pl-PL" dirty="0" smtClean="0"/>
              <a:t> </a:t>
            </a:r>
            <a:r>
              <a:rPr lang="pl-PL" sz="2800" dirty="0" smtClean="0"/>
              <a:t>Przedszkole </a:t>
            </a:r>
            <a:r>
              <a:rPr lang="pl-PL" sz="2800" dirty="0" err="1" smtClean="0"/>
              <a:t>Ashinome</a:t>
            </a:r>
            <a:r>
              <a:rPr lang="pl-PL" sz="2800" dirty="0" smtClean="0"/>
              <a:t> </a:t>
            </a:r>
            <a:r>
              <a:rPr lang="pl-PL" sz="2800" dirty="0" err="1" smtClean="0"/>
              <a:t>Hoshiya</a:t>
            </a:r>
            <a:r>
              <a:rPr lang="pl-PL" sz="2800" dirty="0" smtClean="0"/>
              <a:t>.</a:t>
            </a:r>
            <a:br>
              <a:rPr lang="pl-PL" sz="2800" dirty="0" smtClean="0"/>
            </a:br>
            <a:endParaRPr lang="pl-PL" sz="2800" dirty="0" smtClean="0"/>
          </a:p>
        </p:txBody>
      </p:sp>
      <p:sp>
        <p:nvSpPr>
          <p:cNvPr id="4" name="Tytuł 1"/>
          <p:cNvSpPr txBox="1">
            <a:spLocks/>
          </p:cNvSpPr>
          <p:nvPr/>
        </p:nvSpPr>
        <p:spPr bwMode="auto">
          <a:xfrm>
            <a:off x="9715501" y="6500814"/>
            <a:ext cx="2273300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l-PL" sz="900" dirty="0">
                <a:solidFill>
                  <a:srgbClr val="006EAC"/>
                </a:solidFill>
                <a:latin typeface="FuturaTCE" pitchFamily="2" charset="0"/>
                <a:ea typeface="+mj-ea"/>
                <a:cs typeface="+mj-cs"/>
              </a:rPr>
              <a:t>.</a:t>
            </a:r>
          </a:p>
        </p:txBody>
      </p:sp>
      <p:pic>
        <p:nvPicPr>
          <p:cNvPr id="9221" name="Obraz 9" descr="DSC03190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28" y="2259926"/>
            <a:ext cx="4695396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Obraz 10" descr="DSC03567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0298" y="2295645"/>
            <a:ext cx="4896925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ole tekstowe 6"/>
          <p:cNvSpPr txBox="1"/>
          <p:nvPr/>
        </p:nvSpPr>
        <p:spPr>
          <a:xfrm>
            <a:off x="431801" y="5876926"/>
            <a:ext cx="11521017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dirty="0">
                <a:latin typeface="+mn-lt"/>
              </a:rPr>
              <a:t>Janina Ochojska wraz z Panią Prezydent Anną Komorowską podczas ceremonii otwarcia przedszkola </a:t>
            </a:r>
            <a:r>
              <a:rPr lang="pl-PL" dirty="0" smtClean="0">
                <a:latin typeface="+mn-lt"/>
              </a:rPr>
              <a:t>                                                w </a:t>
            </a:r>
            <a:r>
              <a:rPr lang="pl-PL" dirty="0" err="1">
                <a:latin typeface="+mn-lt"/>
              </a:rPr>
              <a:t>Ashinome</a:t>
            </a:r>
            <a:r>
              <a:rPr lang="pl-PL" dirty="0">
                <a:latin typeface="+mn-lt"/>
              </a:rPr>
              <a:t> w kwietniu 2011 roku. Podczas spotkania został przekazany łańcuch z tysiąca papierowych </a:t>
            </a:r>
            <a:r>
              <a:rPr lang="pl-PL" dirty="0" err="1">
                <a:latin typeface="+mn-lt"/>
              </a:rPr>
              <a:t>żurawiorigami</a:t>
            </a:r>
            <a:r>
              <a:rPr lang="pl-PL" dirty="0">
                <a:latin typeface="+mn-lt"/>
              </a:rPr>
              <a:t>. Fot. PAH</a:t>
            </a:r>
          </a:p>
        </p:txBody>
      </p:sp>
    </p:spTree>
    <p:extLst>
      <p:ext uri="{BB962C8B-B14F-4D97-AF65-F5344CB8AC3E}">
        <p14:creationId xmlns="" xmlns:p14="http://schemas.microsoft.com/office/powerpoint/2010/main" val="4011124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ytuł 1"/>
          <p:cNvSpPr>
            <a:spLocks noGrp="1"/>
          </p:cNvSpPr>
          <p:nvPr>
            <p:ph type="title"/>
          </p:nvPr>
        </p:nvSpPr>
        <p:spPr>
          <a:xfrm>
            <a:off x="641444" y="500063"/>
            <a:ext cx="10972800" cy="928687"/>
          </a:xfrm>
        </p:spPr>
        <p:txBody>
          <a:bodyPr/>
          <a:lstStyle/>
          <a:p>
            <a:pPr algn="ctr" eaLnBrk="1" hangingPunct="1">
              <a:defRPr/>
            </a:pPr>
            <a:r>
              <a:rPr lang="pl-PL" sz="4000" b="1" dirty="0" smtClean="0">
                <a:solidFill>
                  <a:srgbClr val="006E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TCE" pitchFamily="2" charset="0"/>
              </a:rPr>
              <a:t>PAH dla powodzian w Polsce ‘97</a:t>
            </a:r>
          </a:p>
        </p:txBody>
      </p:sp>
      <p:pic>
        <p:nvPicPr>
          <p:cNvPr id="10243" name="Symbol zastępczy zawartości 5" descr="Powodz_wr_tężycki.jpg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05034" y="3500439"/>
            <a:ext cx="5715000" cy="3102768"/>
          </a:xfrm>
        </p:spPr>
      </p:pic>
      <p:sp>
        <p:nvSpPr>
          <p:cNvPr id="4" name="Tytuł 1"/>
          <p:cNvSpPr txBox="1">
            <a:spLocks/>
          </p:cNvSpPr>
          <p:nvPr/>
        </p:nvSpPr>
        <p:spPr bwMode="auto">
          <a:xfrm>
            <a:off x="9715501" y="6500814"/>
            <a:ext cx="2273300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l-PL" sz="900" dirty="0">
                <a:solidFill>
                  <a:srgbClr val="006EAC"/>
                </a:solidFill>
                <a:latin typeface="FuturaTCE" pitchFamily="2" charset="0"/>
                <a:ea typeface="+mj-ea"/>
                <a:cs typeface="+mj-cs"/>
              </a:rPr>
              <a:t>.</a:t>
            </a:r>
          </a:p>
        </p:txBody>
      </p:sp>
      <p:sp>
        <p:nvSpPr>
          <p:cNvPr id="14341" name="pole tekstowe 6"/>
          <p:cNvSpPr txBox="1">
            <a:spLocks noChangeArrowheads="1"/>
          </p:cNvSpPr>
          <p:nvPr/>
        </p:nvSpPr>
        <p:spPr bwMode="auto">
          <a:xfrm>
            <a:off x="641444" y="1428750"/>
            <a:ext cx="11347357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buFont typeface="Arial" pitchFamily="34" charset="0"/>
              <a:buNone/>
              <a:defRPr/>
            </a:pPr>
            <a:endParaRPr lang="pl-PL" sz="2800" dirty="0">
              <a:latin typeface="+mn-lt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l-PL" sz="2000" dirty="0">
                <a:latin typeface="+mn-lt"/>
                <a:cs typeface="Arial" pitchFamily="34" charset="0"/>
              </a:rPr>
              <a:t>Dostarczanie doraźnej pomocy np. wysyłka żywności, koców, darów rzeczowych dla powodzian </a:t>
            </a:r>
          </a:p>
          <a:p>
            <a:pPr>
              <a:buFont typeface="Arial" pitchFamily="34" charset="0"/>
              <a:buChar char="•"/>
              <a:defRPr/>
            </a:pPr>
            <a:endParaRPr lang="pl-PL" sz="2000" dirty="0">
              <a:latin typeface="+mn-lt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l-PL" sz="2000" dirty="0">
                <a:latin typeface="+mn-lt"/>
                <a:cs typeface="Arial" pitchFamily="34" charset="0"/>
              </a:rPr>
              <a:t>Organizacja kolonii dla dzieci z terenów objętych powodzią.</a:t>
            </a:r>
          </a:p>
          <a:p>
            <a:pPr>
              <a:buFont typeface="Arial" pitchFamily="34" charset="0"/>
              <a:buChar char="•"/>
              <a:defRPr/>
            </a:pPr>
            <a:endParaRPr lang="pl-PL" sz="2000" dirty="0">
              <a:latin typeface="+mn-lt"/>
              <a:cs typeface="Arial" pitchFamily="34" charset="0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pl-PL" sz="2000" dirty="0">
                <a:latin typeface="+mn-lt"/>
                <a:cs typeface="Arial" pitchFamily="34" charset="0"/>
              </a:rPr>
              <a:t>Pomoc w remontach,  usuwaniu szkód powodziowych i wyposażaniu instytucji</a:t>
            </a:r>
          </a:p>
          <a:p>
            <a:pPr>
              <a:defRPr/>
            </a:pPr>
            <a:r>
              <a:rPr lang="pl-PL" sz="2000" dirty="0">
                <a:latin typeface="+mn-lt"/>
                <a:cs typeface="Arial" pitchFamily="34" charset="0"/>
              </a:rPr>
              <a:t>  i rodzin w utracone sprzęty</a:t>
            </a:r>
            <a:r>
              <a:rPr lang="pl-PL" sz="2800" dirty="0">
                <a:latin typeface="+mn-lt"/>
                <a:cs typeface="Arial" pitchFamily="34" charset="0"/>
              </a:rPr>
              <a:t>.</a:t>
            </a:r>
          </a:p>
          <a:p>
            <a:pPr>
              <a:defRPr/>
            </a:pPr>
            <a:endParaRPr lang="pl-PL" sz="2800" dirty="0">
              <a:latin typeface="+mn-lt"/>
              <a:cs typeface="Arial" pitchFamily="34" charset="0"/>
            </a:endParaRPr>
          </a:p>
        </p:txBody>
      </p:sp>
      <p:sp>
        <p:nvSpPr>
          <p:cNvPr id="10246" name="pole tekstowe 7"/>
          <p:cNvSpPr txBox="1">
            <a:spLocks noChangeArrowheads="1"/>
          </p:cNvSpPr>
          <p:nvPr/>
        </p:nvSpPr>
        <p:spPr bwMode="auto">
          <a:xfrm>
            <a:off x="2952751" y="6215064"/>
            <a:ext cx="34522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pl-PL" sz="1600" dirty="0">
                <a:latin typeface="+mn-lt"/>
              </a:rPr>
              <a:t>Fot. </a:t>
            </a:r>
            <a:r>
              <a:rPr lang="pl-PL" sz="1600" dirty="0" err="1">
                <a:latin typeface="+mn-lt"/>
              </a:rPr>
              <a:t>G.Tężycki</a:t>
            </a:r>
            <a:r>
              <a:rPr lang="pl-PL" sz="1600" dirty="0">
                <a:latin typeface="+mn-lt"/>
              </a:rPr>
              <a:t>, Wrocław 1997. </a:t>
            </a:r>
            <a:r>
              <a:rPr lang="pl-PL" sz="1600" dirty="0" err="1">
                <a:latin typeface="+mn-lt"/>
              </a:rPr>
              <a:t>źródło:Wikimedia</a:t>
            </a:r>
            <a:endParaRPr lang="pl-PL" sz="1600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3557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ytuł 1"/>
          <p:cNvSpPr>
            <a:spLocks noGrp="1"/>
          </p:cNvSpPr>
          <p:nvPr>
            <p:ph type="title"/>
          </p:nvPr>
        </p:nvSpPr>
        <p:spPr>
          <a:xfrm>
            <a:off x="692656" y="626233"/>
            <a:ext cx="10972800" cy="928688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pl-PL" sz="3600" b="1" dirty="0" smtClean="0">
                <a:solidFill>
                  <a:srgbClr val="006E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Powódź w Polsce- przykłady nieadekwatnej pomocy</a:t>
            </a:r>
          </a:p>
        </p:txBody>
      </p:sp>
      <p:sp>
        <p:nvSpPr>
          <p:cNvPr id="11267" name="Symbol zastępczy zawartości 2"/>
          <p:cNvSpPr>
            <a:spLocks noGrp="1"/>
          </p:cNvSpPr>
          <p:nvPr>
            <p:ph idx="1"/>
          </p:nvPr>
        </p:nvSpPr>
        <p:spPr>
          <a:xfrm>
            <a:off x="334434" y="1773238"/>
            <a:ext cx="11343217" cy="4824412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pl-PL" sz="2000" smtClean="0"/>
              <a:t>	</a:t>
            </a:r>
            <a:endParaRPr lang="pl-PL" sz="2000" b="1" smtClean="0">
              <a:latin typeface="FuturaTCE" pitchFamily="2" charset="0"/>
            </a:endParaRPr>
          </a:p>
          <a:p>
            <a:pPr eaLnBrk="1" hangingPunct="1">
              <a:buFont typeface="Arial" charset="0"/>
              <a:buNone/>
            </a:pPr>
            <a:endParaRPr lang="pl-PL" sz="2000" smtClean="0"/>
          </a:p>
        </p:txBody>
      </p:sp>
      <p:sp>
        <p:nvSpPr>
          <p:cNvPr id="4" name="Tytuł 1"/>
          <p:cNvSpPr txBox="1">
            <a:spLocks/>
          </p:cNvSpPr>
          <p:nvPr/>
        </p:nvSpPr>
        <p:spPr bwMode="auto">
          <a:xfrm>
            <a:off x="9715501" y="6500814"/>
            <a:ext cx="2273300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l-PL" sz="900" dirty="0">
                <a:solidFill>
                  <a:srgbClr val="006EAC"/>
                </a:solidFill>
                <a:latin typeface="FuturaTCE" pitchFamily="2" charset="0"/>
                <a:ea typeface="+mj-ea"/>
                <a:cs typeface="+mj-cs"/>
              </a:rPr>
              <a:t>.</a:t>
            </a:r>
          </a:p>
        </p:txBody>
      </p:sp>
      <p:pic>
        <p:nvPicPr>
          <p:cNvPr id="11269" name="Obraz 5" descr="Obraz1.em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218" y="2708275"/>
            <a:ext cx="6913033" cy="386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pole tekstowe 6"/>
          <p:cNvSpPr txBox="1">
            <a:spLocks noChangeArrowheads="1"/>
          </p:cNvSpPr>
          <p:nvPr/>
        </p:nvSpPr>
        <p:spPr bwMode="auto">
          <a:xfrm>
            <a:off x="477672" y="1941608"/>
            <a:ext cx="11727976" cy="4094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buFont typeface="Arial" pitchFamily="34" charset="0"/>
              <a:buNone/>
              <a:defRPr/>
            </a:pPr>
            <a:r>
              <a:rPr lang="pl-PL" sz="2800" dirty="0">
                <a:latin typeface="+mn-lt"/>
                <a:cs typeface="Arial" pitchFamily="34" charset="0"/>
              </a:rPr>
              <a:t>	</a:t>
            </a:r>
            <a:r>
              <a:rPr lang="pl-PL" sz="2400" dirty="0">
                <a:latin typeface="+mn-lt"/>
                <a:cs typeface="Arial" pitchFamily="34" charset="0"/>
              </a:rPr>
              <a:t>„Dary dla powodzian”- gmina Wilków, </a:t>
            </a:r>
            <a:r>
              <a:rPr lang="pl-PL" sz="2400" dirty="0" err="1">
                <a:latin typeface="+mn-lt"/>
                <a:cs typeface="Arial" pitchFamily="34" charset="0"/>
              </a:rPr>
              <a:t>lubelszczyzna</a:t>
            </a:r>
            <a:endParaRPr lang="pl-PL" sz="2400" dirty="0">
              <a:latin typeface="+mn-lt"/>
              <a:cs typeface="Arial" pitchFamily="34" charset="0"/>
            </a:endParaRPr>
          </a:p>
          <a:p>
            <a:pPr>
              <a:buFont typeface="Arial" pitchFamily="34" charset="0"/>
              <a:buNone/>
              <a:defRPr/>
            </a:pPr>
            <a:endParaRPr lang="pl-PL" sz="2400" dirty="0">
              <a:latin typeface="+mn-lt"/>
              <a:cs typeface="Arial" pitchFamily="34" charset="0"/>
            </a:endParaRPr>
          </a:p>
          <a:p>
            <a:pPr>
              <a:buFont typeface="Arial" pitchFamily="34" charset="0"/>
              <a:buNone/>
              <a:defRPr/>
            </a:pPr>
            <a:endParaRPr lang="pl-PL" sz="2800" dirty="0">
              <a:latin typeface="+mn-lt"/>
              <a:cs typeface="Arial" pitchFamily="34" charset="0"/>
            </a:endParaRPr>
          </a:p>
          <a:p>
            <a:pPr>
              <a:buFont typeface="Arial" pitchFamily="34" charset="0"/>
              <a:buNone/>
              <a:defRPr/>
            </a:pPr>
            <a:endParaRPr lang="pl-PL" sz="2000" dirty="0">
              <a:latin typeface="+mn-lt"/>
              <a:cs typeface="Arial" pitchFamily="34" charset="0"/>
            </a:endParaRPr>
          </a:p>
          <a:p>
            <a:pPr>
              <a:buFont typeface="Arial" pitchFamily="34" charset="0"/>
              <a:buNone/>
              <a:defRPr/>
            </a:pPr>
            <a:endParaRPr lang="pl-PL" sz="2000" dirty="0">
              <a:latin typeface="+mn-lt"/>
              <a:cs typeface="Arial" pitchFamily="34" charset="0"/>
            </a:endParaRPr>
          </a:p>
          <a:p>
            <a:pPr>
              <a:buFont typeface="Arial" pitchFamily="34" charset="0"/>
              <a:buNone/>
              <a:defRPr/>
            </a:pPr>
            <a:endParaRPr lang="pl-PL" sz="2000" dirty="0">
              <a:latin typeface="+mn-lt"/>
              <a:cs typeface="Arial" pitchFamily="34" charset="0"/>
            </a:endParaRPr>
          </a:p>
          <a:p>
            <a:pPr>
              <a:buFont typeface="Arial" pitchFamily="34" charset="0"/>
              <a:buNone/>
              <a:defRPr/>
            </a:pPr>
            <a:endParaRPr lang="pl-PL" sz="2000" dirty="0">
              <a:latin typeface="+mn-lt"/>
              <a:cs typeface="Arial" pitchFamily="34" charset="0"/>
            </a:endParaRPr>
          </a:p>
          <a:p>
            <a:pPr>
              <a:buFont typeface="Arial" pitchFamily="34" charset="0"/>
              <a:buNone/>
              <a:defRPr/>
            </a:pPr>
            <a:endParaRPr lang="pl-PL" sz="2000" dirty="0">
              <a:latin typeface="+mn-lt"/>
              <a:cs typeface="Arial" pitchFamily="34" charset="0"/>
            </a:endParaRPr>
          </a:p>
          <a:p>
            <a:pPr>
              <a:buFont typeface="Arial" pitchFamily="34" charset="0"/>
              <a:buNone/>
              <a:defRPr/>
            </a:pPr>
            <a:endParaRPr lang="pl-PL" sz="2000" dirty="0">
              <a:latin typeface="+mn-lt"/>
              <a:cs typeface="Arial" pitchFamily="34" charset="0"/>
            </a:endParaRPr>
          </a:p>
          <a:p>
            <a:pPr>
              <a:buFont typeface="Arial" pitchFamily="34" charset="0"/>
              <a:buNone/>
              <a:defRPr/>
            </a:pPr>
            <a:endParaRPr lang="pl-PL" sz="2000" dirty="0">
              <a:latin typeface="+mn-lt"/>
              <a:cs typeface="Arial" pitchFamily="34" charset="0"/>
            </a:endParaRPr>
          </a:p>
          <a:p>
            <a:pPr>
              <a:buFont typeface="Arial" pitchFamily="34" charset="0"/>
              <a:buNone/>
              <a:defRPr/>
            </a:pPr>
            <a:endParaRPr lang="pl-PL" sz="2000" dirty="0">
              <a:latin typeface="+mn-lt"/>
              <a:cs typeface="Arial" pitchFamily="34" charset="0"/>
            </a:endParaRPr>
          </a:p>
          <a:p>
            <a:pPr>
              <a:buFont typeface="Arial" pitchFamily="34" charset="0"/>
              <a:buNone/>
              <a:defRPr/>
            </a:pPr>
            <a:endParaRPr lang="pl-PL" sz="2000" dirty="0"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39075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5016" y="396411"/>
            <a:ext cx="8596668" cy="1320800"/>
          </a:xfrm>
        </p:spPr>
        <p:txBody>
          <a:bodyPr/>
          <a:lstStyle/>
          <a:p>
            <a:pPr algn="ctr"/>
            <a:r>
              <a:rPr lang="pl-PL" b="1" dirty="0" smtClean="0"/>
              <a:t>Pomoc humanitarna. Jak mądrze pomagać-warsztaty</a:t>
            </a:r>
            <a:endParaRPr lang="pl-PL" b="1" dirty="0"/>
          </a:p>
        </p:txBody>
      </p:sp>
      <p:pic>
        <p:nvPicPr>
          <p:cNvPr id="2050" name="Picture 2" descr="J:\warsztaty\Warsztaty p.Gurdak\DSCN713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833" y="1492069"/>
            <a:ext cx="5123985" cy="38429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J:\warsztaty\Warsztaty p.Gurdak\DSCN71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842" y="1559493"/>
            <a:ext cx="3815765" cy="50876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J:\warsztaty\Warsztaty p.Gurdak\DSCN714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340" y="2927956"/>
            <a:ext cx="4763069" cy="35723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4551527" y="1727627"/>
            <a:ext cx="2156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Ogółem w warsztatach uczestniczyło ponad 70 uczniów </a:t>
            </a:r>
            <a:endParaRPr lang="pl-PL" dirty="0"/>
          </a:p>
        </p:txBody>
      </p:sp>
    </p:spTree>
    <p:extLst>
      <p:ext uri="{BB962C8B-B14F-4D97-AF65-F5344CB8AC3E}">
        <p14:creationId xmlns="" xmlns:p14="http://schemas.microsoft.com/office/powerpoint/2010/main" val="27103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Nauka kołysanki i liczenia do 10                      w języku suahili</a:t>
            </a:r>
            <a:endParaRPr lang="pl-PL" b="1" dirty="0"/>
          </a:p>
        </p:txBody>
      </p:sp>
      <p:pic>
        <p:nvPicPr>
          <p:cNvPr id="6146" name="Picture 2" descr="J:\warsztaty\DSCN62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7730" y="2183642"/>
            <a:ext cx="6962419" cy="43945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393212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Adekwatna i nieadekwatna pomoc humanitarna</a:t>
            </a:r>
            <a:endParaRPr lang="pl-PL" b="1" dirty="0"/>
          </a:p>
        </p:txBody>
      </p:sp>
      <p:pic>
        <p:nvPicPr>
          <p:cNvPr id="3074" name="Picture 2" descr="J:\warsztaty\Warsztaty p.Konefał\DSCN72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653" y="2956180"/>
            <a:ext cx="5027054" cy="377029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J:\warsztaty\Warsztaty p.Konefał\DSCN72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126" y="2156851"/>
            <a:ext cx="3903259" cy="29274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J:\warsztaty\Warsztaty p.Konefał\DSCN727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619" y="1679898"/>
            <a:ext cx="4215238" cy="31614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2938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-121023" y="0"/>
            <a:ext cx="9537978" cy="1992573"/>
          </a:xfrm>
        </p:spPr>
        <p:txBody>
          <a:bodyPr>
            <a:noAutofit/>
          </a:bodyPr>
          <a:lstStyle/>
          <a:p>
            <a:pPr algn="ctr"/>
            <a:r>
              <a:rPr lang="pl-PL" dirty="0">
                <a:solidFill>
                  <a:srgbClr val="000000"/>
                </a:solidFill>
                <a:latin typeface="Calibri"/>
              </a:rPr>
              <a:t/>
            </a:r>
            <a:br>
              <a:rPr lang="pl-PL" dirty="0">
                <a:solidFill>
                  <a:srgbClr val="000000"/>
                </a:solidFill>
                <a:latin typeface="Calibri"/>
              </a:rPr>
            </a:br>
            <a:r>
              <a:rPr lang="pl-PL" dirty="0">
                <a:solidFill>
                  <a:srgbClr val="000000"/>
                </a:solidFill>
                <a:latin typeface="Calibri"/>
              </a:rPr>
              <a:t> </a:t>
            </a:r>
            <a:r>
              <a:rPr lang="pl-PL" sz="2700" b="1" dirty="0">
                <a:solidFill>
                  <a:srgbClr val="5FCBEF"/>
                </a:solidFill>
                <a:latin typeface="GungSuh"/>
                <a:ea typeface="GungSuh"/>
              </a:rPr>
              <a:t> </a:t>
            </a:r>
            <a:r>
              <a:rPr lang="pl-PL" sz="2700" b="1" dirty="0" smtClean="0">
                <a:solidFill>
                  <a:srgbClr val="5FCBEF"/>
                </a:solidFill>
                <a:latin typeface="GungSuh"/>
                <a:ea typeface="GungSuh"/>
              </a:rPr>
              <a:t>„</a:t>
            </a:r>
            <a:r>
              <a:rPr lang="pl-PL" sz="27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ungSuh"/>
                <a:ea typeface="GungSuh"/>
              </a:rPr>
              <a:t>Aktywne szkoły </a:t>
            </a:r>
            <a:r>
              <a:rPr lang="pl-PL" sz="27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ungSuh"/>
                <a:ea typeface="GungSuh"/>
              </a:rPr>
              <a:t>na rzecz edukacji </a:t>
            </a:r>
            <a:r>
              <a:rPr lang="pl-PL" sz="27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ungSuh"/>
                <a:ea typeface="GungSuh"/>
              </a:rPr>
              <a:t>globalnej”-</a:t>
            </a:r>
            <a:r>
              <a:rPr lang="pl-PL" sz="27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ungSuh"/>
                <a:ea typeface="GungSuh"/>
              </a:rPr>
              <a:t/>
            </a:r>
            <a:br>
              <a:rPr lang="pl-PL" sz="27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ungSuh"/>
                <a:ea typeface="GungSuh"/>
              </a:rPr>
            </a:br>
            <a:r>
              <a:rPr lang="pl-PL" sz="27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ungSuh"/>
                <a:ea typeface="GungSuh"/>
              </a:rPr>
              <a:t>ogólnopolski projekt </a:t>
            </a:r>
            <a:r>
              <a:rPr lang="pl-PL" sz="27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ungSuh"/>
                <a:ea typeface="GungSuh"/>
              </a:rPr>
              <a:t>organizowany przez</a:t>
            </a:r>
            <a:br>
              <a:rPr lang="pl-PL" sz="27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GungSuh"/>
                <a:ea typeface="GungSuh"/>
              </a:rPr>
            </a:br>
            <a:r>
              <a:rPr lang="pl-PL" sz="2700" b="1" dirty="0" smtClean="0">
                <a:solidFill>
                  <a:srgbClr val="002060"/>
                </a:solidFill>
                <a:latin typeface="GungSuh"/>
                <a:ea typeface="GungSuh"/>
              </a:rPr>
              <a:t>Polską </a:t>
            </a:r>
            <a:r>
              <a:rPr lang="pl-PL" sz="2700" b="1" dirty="0">
                <a:solidFill>
                  <a:srgbClr val="002060"/>
                </a:solidFill>
                <a:latin typeface="GungSuh"/>
                <a:ea typeface="GungSuh"/>
              </a:rPr>
              <a:t>Akcję Humanitarną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93141" y="2646758"/>
            <a:ext cx="5279030" cy="3881437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pl-PL" sz="3600" dirty="0" smtClean="0">
                <a:solidFill>
                  <a:srgbClr val="174161"/>
                </a:solidFill>
                <a:latin typeface="Bodoni MT" pitchFamily="18" charset="0"/>
              </a:rPr>
              <a:t>    2.10-5.10.2013r.</a:t>
            </a:r>
            <a:endParaRPr lang="pl-PL" sz="3600" dirty="0">
              <a:solidFill>
                <a:srgbClr val="174161"/>
              </a:solidFill>
              <a:latin typeface="Bodoni MT" pitchFamily="18" charset="0"/>
            </a:endParaRPr>
          </a:p>
          <a:p>
            <a:pPr marL="0" indent="0" algn="ctr">
              <a:buNone/>
            </a:pPr>
            <a:r>
              <a:rPr lang="pl-PL" sz="3600" dirty="0">
                <a:solidFill>
                  <a:srgbClr val="174161"/>
                </a:solidFill>
                <a:latin typeface="Bodoni MT" pitchFamily="18" charset="0"/>
              </a:rPr>
              <a:t>Warsztaty</a:t>
            </a:r>
            <a:r>
              <a:rPr lang="pl-PL" dirty="0">
                <a:solidFill>
                  <a:srgbClr val="174161"/>
                </a:solidFill>
                <a:latin typeface="Bodoni MT" pitchFamily="18" charset="0"/>
              </a:rPr>
              <a:t> </a:t>
            </a:r>
            <a:r>
              <a:rPr lang="pl-PL" sz="3600" dirty="0">
                <a:solidFill>
                  <a:srgbClr val="174161"/>
                </a:solidFill>
                <a:latin typeface="Bodoni MT" pitchFamily="18" charset="0"/>
              </a:rPr>
              <a:t>PAH w Krakowie przygotowujące do realizacji </a:t>
            </a:r>
            <a:r>
              <a:rPr lang="pl-PL" sz="3600" dirty="0" smtClean="0">
                <a:solidFill>
                  <a:srgbClr val="174161"/>
                </a:solidFill>
                <a:latin typeface="Bodoni MT" pitchFamily="18" charset="0"/>
              </a:rPr>
              <a:t>projektu</a:t>
            </a:r>
          </a:p>
          <a:p>
            <a:pPr marL="0" indent="0" algn="ctr">
              <a:buNone/>
            </a:pPr>
            <a:endParaRPr lang="pl-PL" sz="3600" dirty="0">
              <a:solidFill>
                <a:srgbClr val="174161"/>
              </a:solidFill>
              <a:latin typeface="Bodoni MT" pitchFamily="18" charset="0"/>
            </a:endParaRPr>
          </a:p>
          <a:p>
            <a:pPr marL="0" indent="0" algn="ctr">
              <a:buNone/>
            </a:pPr>
            <a:r>
              <a:rPr lang="pl-PL" sz="3600" dirty="0" smtClean="0">
                <a:solidFill>
                  <a:srgbClr val="174161"/>
                </a:solidFill>
                <a:latin typeface="Bodoni MT" pitchFamily="18" charset="0"/>
              </a:rPr>
              <a:t>Koordynatorzy:</a:t>
            </a:r>
          </a:p>
          <a:p>
            <a:pPr marL="0" indent="0" algn="ctr">
              <a:buNone/>
            </a:pPr>
            <a:r>
              <a:rPr lang="pl-PL" sz="3600" dirty="0" err="1" smtClean="0">
                <a:solidFill>
                  <a:srgbClr val="174161"/>
                </a:solidFill>
                <a:latin typeface="Bodoni MT" pitchFamily="18" charset="0"/>
              </a:rPr>
              <a:t>p.Renata</a:t>
            </a:r>
            <a:r>
              <a:rPr lang="pl-PL" sz="3600" dirty="0" smtClean="0">
                <a:solidFill>
                  <a:srgbClr val="174161"/>
                </a:solidFill>
                <a:latin typeface="Bodoni MT" pitchFamily="18" charset="0"/>
              </a:rPr>
              <a:t> </a:t>
            </a:r>
            <a:r>
              <a:rPr lang="pl-PL" sz="3600" dirty="0" smtClean="0">
                <a:solidFill>
                  <a:srgbClr val="174161"/>
                </a:solidFill>
                <a:latin typeface="Bodoni MT" pitchFamily="18" charset="0"/>
              </a:rPr>
              <a:t>Konefał,</a:t>
            </a:r>
          </a:p>
          <a:p>
            <a:pPr marL="0" indent="0" algn="ctr">
              <a:buNone/>
            </a:pPr>
            <a:r>
              <a:rPr lang="pl-PL" sz="3600" dirty="0" err="1" smtClean="0">
                <a:solidFill>
                  <a:srgbClr val="174161"/>
                </a:solidFill>
                <a:latin typeface="Bodoni MT" pitchFamily="18" charset="0"/>
              </a:rPr>
              <a:t>p.Anna</a:t>
            </a:r>
            <a:r>
              <a:rPr lang="pl-PL" sz="3600" dirty="0" smtClean="0">
                <a:solidFill>
                  <a:srgbClr val="174161"/>
                </a:solidFill>
                <a:latin typeface="Bodoni MT" pitchFamily="18" charset="0"/>
              </a:rPr>
              <a:t> Gurdak</a:t>
            </a:r>
            <a:endParaRPr lang="pl-PL" sz="3600" dirty="0">
              <a:solidFill>
                <a:srgbClr val="174161"/>
              </a:solidFill>
              <a:latin typeface="Bodoni MT" pitchFamily="18" charset="0"/>
            </a:endParaRPr>
          </a:p>
        </p:txBody>
      </p:sp>
      <p:pic>
        <p:nvPicPr>
          <p:cNvPr id="4" name="Obraz 3" descr="DSCN64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34423" y="2146879"/>
            <a:ext cx="5420111" cy="40769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95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Warsztaty w III B</a:t>
            </a:r>
            <a:endParaRPr lang="pl-PL" b="1" dirty="0"/>
          </a:p>
        </p:txBody>
      </p:sp>
      <p:pic>
        <p:nvPicPr>
          <p:cNvPr id="4100" name="Picture 4" descr="J:\warsztaty\6-9.12.2013\DSCN75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52" y="1824566"/>
            <a:ext cx="5249333" cy="3937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J:\warsztaty\6-9.12.2013\DSCN757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268" y="391108"/>
            <a:ext cx="3408233" cy="25561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J:\warsztaty\6-9.12.2013\DSCN74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403" y="2582964"/>
            <a:ext cx="5518078" cy="41385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8255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Pomoc humanitarna-II B-                      warsztaty</a:t>
            </a:r>
            <a:endParaRPr lang="pl-PL" dirty="0"/>
          </a:p>
        </p:txBody>
      </p:sp>
      <p:pic>
        <p:nvPicPr>
          <p:cNvPr id="1026" name="Picture 2" descr="C:\Users\Acer\Desktop\IIB PAH\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0926" y="562060"/>
            <a:ext cx="5017464" cy="333608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cer\Desktop\IIB PAH\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63" y="2106871"/>
            <a:ext cx="5922546" cy="39378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cer\Desktop\IIB PAH\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925" y="3777476"/>
            <a:ext cx="4555440" cy="302888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79152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Dostęp do wody…warsztaty z trenerem PAH-u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 descr="J:\warsztaty\Warsztaty o wodzie\20131126_1243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090" y="2190466"/>
            <a:ext cx="6059605" cy="454470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J:\warsztaty\Warsztaty o wodzie\20131126_1243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28" y="1954590"/>
            <a:ext cx="5881068" cy="4410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659571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/>
              <a:t>Wystawa: Rzeczywistość krajów globalnego Południa-I piętro naszej szkoły</a:t>
            </a:r>
            <a:endParaRPr lang="pl-PL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719" y="2199046"/>
            <a:ext cx="5824931" cy="3964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ymbol zastępczy zawartości 4"/>
          <p:cNvPicPr>
            <a:picLocks noGrp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38833" y="2141920"/>
            <a:ext cx="5822744" cy="3881437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58202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41025" y="350292"/>
            <a:ext cx="10145341" cy="1320800"/>
          </a:xfrm>
        </p:spPr>
        <p:txBody>
          <a:bodyPr/>
          <a:lstStyle/>
          <a:p>
            <a:pPr algn="ctr"/>
            <a:r>
              <a:rPr lang="pl-PL" b="1" dirty="0" smtClean="0"/>
              <a:t>Konkurs plastyczny z edukacji globalnej</a:t>
            </a:r>
            <a:endParaRPr lang="pl-PL" b="1" dirty="0"/>
          </a:p>
        </p:txBody>
      </p:sp>
      <p:pic>
        <p:nvPicPr>
          <p:cNvPr id="4" name="Picture 3" descr="J:\6351967540628462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707" y="3954960"/>
            <a:ext cx="4361248" cy="290304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J:\6351967540626902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728" y="1956819"/>
            <a:ext cx="3779284" cy="251565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e tekstowe 5"/>
          <p:cNvSpPr txBox="1"/>
          <p:nvPr/>
        </p:nvSpPr>
        <p:spPr>
          <a:xfrm>
            <a:off x="777922" y="1378424"/>
            <a:ext cx="473577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chemeClr val="accent6">
                    <a:lumMod val="50000"/>
                  </a:schemeClr>
                </a:solidFill>
              </a:rPr>
              <a:t>Pomoc humanitarna adekwatna    i nieadekwatna</a:t>
            </a:r>
          </a:p>
          <a:p>
            <a:endParaRPr lang="pl-PL" sz="2400" dirty="0">
              <a:solidFill>
                <a:schemeClr val="accent6">
                  <a:lumMod val="50000"/>
                </a:schemeClr>
              </a:solidFill>
            </a:endParaRPr>
          </a:p>
          <a:p>
            <a:r>
              <a:rPr lang="pl-PL" dirty="0" smtClean="0"/>
              <a:t>FORMA:PLAKAT</a:t>
            </a:r>
          </a:p>
          <a:p>
            <a:endParaRPr lang="pl-PL" dirty="0" smtClean="0"/>
          </a:p>
          <a:p>
            <a:r>
              <a:rPr lang="pl-PL" sz="4000" dirty="0" smtClean="0"/>
              <a:t>Termin-do 17  lutego 2014r.</a:t>
            </a:r>
          </a:p>
          <a:p>
            <a:endParaRPr lang="pl-PL" dirty="0" smtClean="0"/>
          </a:p>
          <a:p>
            <a:endParaRPr lang="pl-PL" dirty="0"/>
          </a:p>
          <a:p>
            <a:r>
              <a:rPr lang="pl-PL" sz="3600" dirty="0" smtClean="0">
                <a:solidFill>
                  <a:schemeClr val="accent2">
                    <a:lumMod val="75000"/>
                  </a:schemeClr>
                </a:solidFill>
              </a:rPr>
              <a:t>Koordynator :                  </a:t>
            </a:r>
            <a:r>
              <a:rPr lang="pl-PL" sz="3600" dirty="0" err="1" smtClean="0">
                <a:solidFill>
                  <a:schemeClr val="accent2">
                    <a:lumMod val="75000"/>
                  </a:schemeClr>
                </a:solidFill>
              </a:rPr>
              <a:t>p.Ewa</a:t>
            </a:r>
            <a:r>
              <a:rPr lang="pl-PL" sz="36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pl-PL" sz="3600" dirty="0" err="1" smtClean="0">
                <a:solidFill>
                  <a:schemeClr val="accent2">
                    <a:lumMod val="75000"/>
                  </a:schemeClr>
                </a:solidFill>
              </a:rPr>
              <a:t>Siwczuk</a:t>
            </a:r>
            <a:r>
              <a:rPr lang="pl-PL" sz="3600" dirty="0" smtClean="0">
                <a:solidFill>
                  <a:schemeClr val="accent2">
                    <a:lumMod val="75000"/>
                  </a:schemeClr>
                </a:solidFill>
              </a:rPr>
              <a:t>- Cyma</a:t>
            </a:r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</p:txBody>
      </p:sp>
      <p:sp>
        <p:nvSpPr>
          <p:cNvPr id="3" name="pole tekstowe 2"/>
          <p:cNvSpPr txBox="1"/>
          <p:nvPr/>
        </p:nvSpPr>
        <p:spPr>
          <a:xfrm>
            <a:off x="9321421" y="1956819"/>
            <a:ext cx="2870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FILIPINY</a:t>
            </a:r>
            <a:endParaRPr lang="pl-PL" sz="2400" dirty="0"/>
          </a:p>
        </p:txBody>
      </p:sp>
    </p:spTree>
    <p:extLst>
      <p:ext uri="{BB962C8B-B14F-4D97-AF65-F5344CB8AC3E}">
        <p14:creationId xmlns="" xmlns:p14="http://schemas.microsoft.com/office/powerpoint/2010/main" val="2994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Dostęp do źródeł…spotkanie grup projektowych z </a:t>
            </a:r>
            <a:r>
              <a:rPr lang="pl-PL" dirty="0" err="1" smtClean="0"/>
              <a:t>koodynatorami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2160589"/>
            <a:ext cx="8596668" cy="6232784"/>
          </a:xfrm>
        </p:spPr>
        <p:txBody>
          <a:bodyPr>
            <a:normAutofit/>
          </a:bodyPr>
          <a:lstStyle/>
          <a:p>
            <a:r>
              <a:rPr lang="pl-PL" b="1" dirty="0"/>
              <a:t>Publikacje PAH</a:t>
            </a:r>
            <a:endParaRPr lang="pl-PL" dirty="0"/>
          </a:p>
          <a:p>
            <a:r>
              <a:rPr lang="pl-PL" u="sng" dirty="0">
                <a:hlinkClick r:id="rId2"/>
              </a:rPr>
              <a:t>http://www.pah.org.pl/nasze-dzialania/53/wyszukiwarka_materialow</a:t>
            </a:r>
            <a:r>
              <a:rPr lang="pl-PL" dirty="0"/>
              <a:t> - </a:t>
            </a:r>
            <a:r>
              <a:rPr lang="pl-PL" dirty="0" smtClean="0"/>
              <a:t>Prawo </a:t>
            </a:r>
            <a:r>
              <a:rPr lang="pl-PL" dirty="0"/>
              <a:t>do wody, edukacji i </a:t>
            </a:r>
            <a:r>
              <a:rPr lang="pl-PL" dirty="0" smtClean="0"/>
              <a:t>żywności</a:t>
            </a:r>
            <a:endParaRPr lang="pl-PL" dirty="0"/>
          </a:p>
          <a:p>
            <a:r>
              <a:rPr lang="pl-PL" b="1" dirty="0"/>
              <a:t>Książki PAH</a:t>
            </a:r>
            <a:endParaRPr lang="pl-PL" dirty="0"/>
          </a:p>
          <a:p>
            <a:r>
              <a:rPr lang="pl-PL" u="sng" dirty="0">
                <a:hlinkClick r:id="rId3"/>
              </a:rPr>
              <a:t>http://www.pah.org.pl/nasze-dzialania/40/295/wydawnictwo_pah</a:t>
            </a:r>
            <a:r>
              <a:rPr lang="pl-PL" dirty="0"/>
              <a:t> - w ramach projektu „Wiedza prowadzi do zmian” PAH wydała serię książek akademickich o tematach, którymi się zajmujemy: dostęp do wody, żywności, edukacji. Pod tym linkiem znajdziecie też link do książki „Gorzka czekolada” opowiadającej historię czekolady od plantacji kakao po firmy</a:t>
            </a:r>
          </a:p>
          <a:p>
            <a:pPr marL="0" indent="0">
              <a:buNone/>
            </a:pPr>
            <a:r>
              <a:rPr lang="pl-PL" dirty="0"/>
              <a:t> </a:t>
            </a:r>
          </a:p>
        </p:txBody>
      </p:sp>
    </p:spTree>
    <p:extLst>
      <p:ext uri="{BB962C8B-B14F-4D97-AF65-F5344CB8AC3E}">
        <p14:creationId xmlns="" xmlns:p14="http://schemas.microsoft.com/office/powerpoint/2010/main" val="8273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89057" y="199292"/>
            <a:ext cx="8596668" cy="1320800"/>
          </a:xfrm>
        </p:spPr>
        <p:txBody>
          <a:bodyPr/>
          <a:lstStyle/>
          <a:p>
            <a:pPr algn="ctr"/>
            <a:r>
              <a:rPr lang="pl-PL" dirty="0" smtClean="0">
                <a:solidFill>
                  <a:schemeClr val="accent2">
                    <a:lumMod val="75000"/>
                  </a:schemeClr>
                </a:solidFill>
              </a:rPr>
              <a:t>Wypowiedz afrykańskiej pisarki przeciw stereotypom</a:t>
            </a:r>
            <a:endParaRPr lang="pl-PL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31149" y="1422035"/>
            <a:ext cx="10855024" cy="3880773"/>
          </a:xfrm>
        </p:spPr>
        <p:txBody>
          <a:bodyPr>
            <a:noAutofit/>
          </a:bodyPr>
          <a:lstStyle/>
          <a:p>
            <a:r>
              <a:rPr lang="en-US" sz="2000" b="1" dirty="0"/>
              <a:t>Multimedia PAH</a:t>
            </a:r>
            <a:endParaRPr lang="pl-PL" sz="2000" dirty="0"/>
          </a:p>
          <a:p>
            <a:r>
              <a:rPr lang="pl-PL" sz="2000" u="sng" dirty="0">
                <a:hlinkClick r:id="rId2"/>
              </a:rPr>
              <a:t>http://www.pah.org.pl/multimedia</a:t>
            </a:r>
            <a:r>
              <a:rPr lang="pl-PL" sz="2000" dirty="0"/>
              <a:t> - zestaw wystaw i filmów do wykorzystania w szkole. Jeśli chodzi o zdjęcia w galerii </a:t>
            </a:r>
            <a:r>
              <a:rPr lang="pl-PL" sz="2000" dirty="0" smtClean="0"/>
              <a:t>PAH</a:t>
            </a:r>
            <a:endParaRPr lang="pl-PL" sz="2000" dirty="0"/>
          </a:p>
          <a:p>
            <a:r>
              <a:rPr lang="pl-PL" sz="2000" dirty="0"/>
              <a:t>Filmik o dostępie do wody: </a:t>
            </a:r>
            <a:r>
              <a:rPr lang="pl-PL" sz="2000" u="sng" dirty="0">
                <a:hlinkClick r:id="rId3"/>
              </a:rPr>
              <a:t>http://</a:t>
            </a:r>
            <a:r>
              <a:rPr lang="pl-PL" sz="2000" u="sng" dirty="0" smtClean="0">
                <a:hlinkClick r:id="rId3"/>
              </a:rPr>
              <a:t>www.pah.org.pl/multimedia/20/25/prawo_do_wody</a:t>
            </a:r>
            <a:endParaRPr lang="pl-PL" sz="2000" dirty="0"/>
          </a:p>
          <a:p>
            <a:r>
              <a:rPr lang="pl-PL" sz="2000" b="1" dirty="0"/>
              <a:t>Materiały audiowizualne</a:t>
            </a:r>
            <a:endParaRPr lang="pl-PL" sz="2000" dirty="0"/>
          </a:p>
          <a:p>
            <a:r>
              <a:rPr lang="pl-PL" sz="2000" u="sng" dirty="0">
                <a:hlinkClick r:id="rId4"/>
              </a:rPr>
              <a:t>http://www.ted.com/talks/chimamanda_adichie_the_danger_of_a_single_story.html</a:t>
            </a:r>
            <a:r>
              <a:rPr lang="pl-PL" sz="2000" dirty="0"/>
              <a:t> - pisarka </a:t>
            </a:r>
            <a:r>
              <a:rPr lang="pl-PL" sz="2000" dirty="0" err="1"/>
              <a:t>Chimamanda</a:t>
            </a:r>
            <a:r>
              <a:rPr lang="pl-PL" sz="2000" dirty="0"/>
              <a:t> </a:t>
            </a:r>
            <a:r>
              <a:rPr lang="pl-PL" sz="2000" dirty="0" err="1"/>
              <a:t>Adichie</a:t>
            </a:r>
            <a:r>
              <a:rPr lang="pl-PL" sz="2000" dirty="0"/>
              <a:t> opowiada o tym, jak odkryła swoją tożsamość kulturową i ostrzega przed tym, że styczność tylko z jedną opowieścią na temat innej osoby lub kraju, jest wielkim nieporozumieniem i bardzo nas </a:t>
            </a:r>
            <a:r>
              <a:rPr lang="pl-PL" sz="2000" dirty="0" smtClean="0"/>
              <a:t>ogranicza</a:t>
            </a:r>
            <a:endParaRPr lang="pl-PL" sz="2000" dirty="0"/>
          </a:p>
          <a:p>
            <a:r>
              <a:rPr lang="pl-PL" sz="2000" b="1" dirty="0"/>
              <a:t>Materiały anglojęzyczne</a:t>
            </a:r>
            <a:endParaRPr lang="pl-PL" sz="2000" dirty="0"/>
          </a:p>
          <a:p>
            <a:r>
              <a:rPr lang="pl-PL" sz="2000" u="sng" dirty="0">
                <a:hlinkClick r:id="rId5"/>
              </a:rPr>
              <a:t>http://www.mamahope.org/unlock-potential/</a:t>
            </a:r>
            <a:r>
              <a:rPr lang="pl-PL" sz="2000" dirty="0"/>
              <a:t> - bardzo ciekawe filmiki obalające stereotypy. Wasza młodzież na szkoleniu miała pokazany filmik nr 2 – </a:t>
            </a:r>
            <a:r>
              <a:rPr lang="pl-PL" sz="2000" dirty="0" err="1"/>
              <a:t>African</a:t>
            </a:r>
            <a:r>
              <a:rPr lang="pl-PL" sz="2000" dirty="0"/>
              <a:t> men. Hollywood </a:t>
            </a:r>
            <a:r>
              <a:rPr lang="pl-PL" sz="2000" dirty="0" err="1"/>
              <a:t>stereotypes</a:t>
            </a:r>
            <a:endParaRPr lang="pl-PL" sz="2000" dirty="0"/>
          </a:p>
        </p:txBody>
      </p:sp>
    </p:spTree>
    <p:extLst>
      <p:ext uri="{BB962C8B-B14F-4D97-AF65-F5344CB8AC3E}">
        <p14:creationId xmlns="" xmlns:p14="http://schemas.microsoft.com/office/powerpoint/2010/main" val="3108221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04087" y="296839"/>
            <a:ext cx="8414603" cy="1143000"/>
          </a:xfrm>
        </p:spPr>
        <p:txBody>
          <a:bodyPr/>
          <a:lstStyle/>
          <a:p>
            <a:pPr eaLnBrk="1" hangingPunct="1">
              <a:defRPr/>
            </a:pPr>
            <a:r>
              <a:rPr lang="pl-PL" sz="6000" b="1" dirty="0" smtClean="0">
                <a:solidFill>
                  <a:srgbClr val="0DF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 Gothic" pitchFamily="34" charset="0"/>
              </a:rPr>
              <a:t>Sprawiedliwy Handel</a:t>
            </a:r>
          </a:p>
        </p:txBody>
      </p:sp>
      <p:sp>
        <p:nvSpPr>
          <p:cNvPr id="2" name="Prostokąt 1"/>
          <p:cNvSpPr/>
          <p:nvPr/>
        </p:nvSpPr>
        <p:spPr>
          <a:xfrm>
            <a:off x="6428095" y="2183642"/>
            <a:ext cx="4544705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latin typeface="Century Gothic" pitchFamily="34" charset="0"/>
              </a:rPr>
              <a:t>Cena minimalna jest ustalana tak, aby pokrywać koszt produkcji i zapewniać średni dochód. Nie może być mniejsza od ceny rynkowej.</a:t>
            </a:r>
          </a:p>
          <a:p>
            <a:r>
              <a:rPr lang="pl-PL" dirty="0">
                <a:latin typeface="Century Gothic" pitchFamily="34" charset="0"/>
              </a:rPr>
              <a:t>Premia FT w przypadku kawy wynosi 0,5 zł za kg (cena minimalna – 7 zł).</a:t>
            </a:r>
          </a:p>
          <a:p>
            <a:r>
              <a:rPr lang="pl-PL" dirty="0">
                <a:latin typeface="Century Gothic" pitchFamily="34" charset="0"/>
              </a:rPr>
              <a:t>Premia przeznaczana jest przez rolników m.in. na budowę szkół, przychodni lekarskich, studni.</a:t>
            </a:r>
            <a:endParaRPr lang="pl-PL" dirty="0"/>
          </a:p>
        </p:txBody>
      </p:sp>
      <p:pic>
        <p:nvPicPr>
          <p:cNvPr id="6" name="Obraz 3" descr="511400120_8f59e4c99a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5651"/>
          <a:stretch>
            <a:fillRect/>
          </a:stretch>
        </p:blipFill>
        <p:spPr bwMode="auto">
          <a:xfrm>
            <a:off x="6428095" y="4768964"/>
            <a:ext cx="4570942" cy="2089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rostokąt 2"/>
          <p:cNvSpPr/>
          <p:nvPr/>
        </p:nvSpPr>
        <p:spPr>
          <a:xfrm>
            <a:off x="6428095" y="1620868"/>
            <a:ext cx="48360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dirty="0">
                <a:solidFill>
                  <a:srgbClr val="1AF624"/>
                </a:solidFill>
                <a:latin typeface="Century Gothic" pitchFamily="34" charset="0"/>
              </a:rPr>
              <a:t>Cena minimalna i Premia FT</a:t>
            </a:r>
            <a:endParaRPr lang="pl-PL" sz="2400" b="1" dirty="0"/>
          </a:p>
        </p:txBody>
      </p:sp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8626" b="5424"/>
          <a:stretch>
            <a:fillRect/>
          </a:stretch>
        </p:blipFill>
        <p:spPr bwMode="auto">
          <a:xfrm>
            <a:off x="383499" y="2611439"/>
            <a:ext cx="5483678" cy="406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898446" y="1728590"/>
            <a:ext cx="43593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err="1">
                <a:solidFill>
                  <a:srgbClr val="1AF624"/>
                </a:solidFill>
                <a:latin typeface="Century Gothic" pitchFamily="34" charset="0"/>
              </a:rPr>
              <a:t>Fairtrade</a:t>
            </a:r>
            <a:r>
              <a:rPr lang="pl-PL" sz="2800" dirty="0">
                <a:solidFill>
                  <a:srgbClr val="1AF624"/>
                </a:solidFill>
                <a:latin typeface="Century Gothic" pitchFamily="34" charset="0"/>
              </a:rPr>
              <a:t> w Polsce</a:t>
            </a:r>
            <a:endParaRPr lang="pl-PL" sz="2800" dirty="0"/>
          </a:p>
        </p:txBody>
      </p:sp>
    </p:spTree>
    <p:extLst>
      <p:ext uri="{BB962C8B-B14F-4D97-AF65-F5344CB8AC3E}">
        <p14:creationId xmlns="" xmlns:p14="http://schemas.microsoft.com/office/powerpoint/2010/main" val="42137832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375719" y="268433"/>
            <a:ext cx="8596668" cy="1320800"/>
          </a:xfrm>
        </p:spPr>
        <p:txBody>
          <a:bodyPr>
            <a:normAutofit/>
          </a:bodyPr>
          <a:lstStyle/>
          <a:p>
            <a:r>
              <a:rPr lang="pl-PL" sz="5400" b="1" dirty="0" smtClean="0">
                <a:latin typeface="GungSuh"/>
                <a:ea typeface="GungSuh"/>
              </a:rPr>
              <a:t>Spotkanie z... Zambią</a:t>
            </a:r>
            <a:endParaRPr lang="pl-PL" sz="5400" b="1" dirty="0">
              <a:latin typeface="GungSuh"/>
              <a:ea typeface="GungSuh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5517" y="1534226"/>
            <a:ext cx="5647820" cy="439418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pl-PL" sz="3600" dirty="0">
              <a:solidFill>
                <a:srgbClr val="174161"/>
              </a:solidFill>
            </a:endParaRPr>
          </a:p>
          <a:p>
            <a:r>
              <a:rPr lang="pl-PL" sz="3600" dirty="0" smtClean="0">
                <a:solidFill>
                  <a:srgbClr val="174161"/>
                </a:solidFill>
              </a:rPr>
              <a:t> </a:t>
            </a:r>
            <a:r>
              <a:rPr lang="pl-PL" sz="3000" dirty="0">
                <a:solidFill>
                  <a:srgbClr val="174161"/>
                </a:solidFill>
                <a:latin typeface="Comic Sans MS" pitchFamily="66" charset="0"/>
              </a:rPr>
              <a:t>Spotkanie z </a:t>
            </a:r>
            <a:r>
              <a:rPr lang="pl-PL" sz="3000" dirty="0" smtClean="0">
                <a:solidFill>
                  <a:srgbClr val="174161"/>
                </a:solidFill>
                <a:latin typeface="Comic Sans MS" pitchFamily="66" charset="0"/>
              </a:rPr>
              <a:t>panem </a:t>
            </a:r>
            <a:r>
              <a:rPr lang="pl-PL" sz="3000" dirty="0">
                <a:solidFill>
                  <a:srgbClr val="174161"/>
                </a:solidFill>
                <a:latin typeface="Comic Sans MS" pitchFamily="66" charset="0"/>
              </a:rPr>
              <a:t>Dariuszem </a:t>
            </a:r>
            <a:r>
              <a:rPr lang="pl-PL" sz="3000" dirty="0" err="1">
                <a:solidFill>
                  <a:srgbClr val="174161"/>
                </a:solidFill>
                <a:latin typeface="Comic Sans MS" pitchFamily="66" charset="0"/>
              </a:rPr>
              <a:t>Bździkotem</a:t>
            </a:r>
            <a:r>
              <a:rPr lang="pl-PL" sz="3000" dirty="0">
                <a:solidFill>
                  <a:srgbClr val="174161"/>
                </a:solidFill>
                <a:latin typeface="Comic Sans MS" pitchFamily="66" charset="0"/>
              </a:rPr>
              <a:t> oraz z panem Marianem </a:t>
            </a:r>
            <a:r>
              <a:rPr lang="pl-PL" sz="3000" dirty="0" smtClean="0">
                <a:solidFill>
                  <a:srgbClr val="174161"/>
                </a:solidFill>
                <a:latin typeface="Comic Sans MS" pitchFamily="66" charset="0"/>
              </a:rPr>
              <a:t>Wołoszem                                z </a:t>
            </a:r>
            <a:r>
              <a:rPr lang="pl-PL" sz="3000" dirty="0">
                <a:solidFill>
                  <a:srgbClr val="174161"/>
                </a:solidFill>
                <a:latin typeface="Comic Sans MS" pitchFamily="66" charset="0"/>
              </a:rPr>
              <a:t>Fundacji im</a:t>
            </a:r>
            <a:r>
              <a:rPr lang="pl-PL" sz="3000" dirty="0" smtClean="0">
                <a:solidFill>
                  <a:srgbClr val="174161"/>
                </a:solidFill>
                <a:latin typeface="Comic Sans MS" pitchFamily="66" charset="0"/>
              </a:rPr>
              <a:t>. </a:t>
            </a:r>
            <a:r>
              <a:rPr lang="pl-PL" sz="3000" dirty="0" err="1" smtClean="0">
                <a:solidFill>
                  <a:srgbClr val="174161"/>
                </a:solidFill>
                <a:latin typeface="Comic Sans MS" pitchFamily="66" charset="0"/>
              </a:rPr>
              <a:t>ks.Kardynała</a:t>
            </a:r>
            <a:r>
              <a:rPr lang="pl-PL" sz="3000" dirty="0" smtClean="0">
                <a:solidFill>
                  <a:srgbClr val="174161"/>
                </a:solidFill>
                <a:latin typeface="Comic Sans MS" pitchFamily="66" charset="0"/>
              </a:rPr>
              <a:t> </a:t>
            </a:r>
            <a:r>
              <a:rPr lang="pl-PL" sz="3000" dirty="0">
                <a:solidFill>
                  <a:srgbClr val="174161"/>
                </a:solidFill>
                <a:latin typeface="Comic Sans MS" pitchFamily="66" charset="0"/>
              </a:rPr>
              <a:t>Adama Kozłowieckiego w Hucie </a:t>
            </a:r>
            <a:r>
              <a:rPr lang="pl-PL" sz="3000" dirty="0" smtClean="0">
                <a:solidFill>
                  <a:srgbClr val="174161"/>
                </a:solidFill>
                <a:latin typeface="Comic Sans MS" pitchFamily="66" charset="0"/>
              </a:rPr>
              <a:t>Komorowskiej: „Serce bez granic” </a:t>
            </a:r>
            <a:r>
              <a:rPr lang="pl-PL" sz="3000" dirty="0">
                <a:solidFill>
                  <a:srgbClr val="174161"/>
                </a:solidFill>
                <a:latin typeface="Comic Sans MS" pitchFamily="66" charset="0"/>
              </a:rPr>
              <a:t>na temat pobytu </a:t>
            </a:r>
            <a:r>
              <a:rPr lang="pl-PL" sz="3000" dirty="0" smtClean="0">
                <a:solidFill>
                  <a:srgbClr val="174161"/>
                </a:solidFill>
                <a:latin typeface="Comic Sans MS" pitchFamily="66" charset="0"/>
              </a:rPr>
              <a:t>                        w </a:t>
            </a:r>
            <a:r>
              <a:rPr lang="pl-PL" sz="3000" dirty="0">
                <a:solidFill>
                  <a:srgbClr val="174161"/>
                </a:solidFill>
                <a:latin typeface="Comic Sans MS" pitchFamily="66" charset="0"/>
              </a:rPr>
              <a:t>Zambii.</a:t>
            </a:r>
          </a:p>
          <a:p>
            <a:pPr marL="0" indent="0">
              <a:buNone/>
            </a:pPr>
            <a:endParaRPr lang="pl-PL" sz="3600" dirty="0">
              <a:solidFill>
                <a:srgbClr val="174161"/>
              </a:solidFill>
            </a:endParaRPr>
          </a:p>
        </p:txBody>
      </p:sp>
      <p:pic>
        <p:nvPicPr>
          <p:cNvPr id="4" name="Obraz 3" descr="DSCN73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14530" y="1836588"/>
            <a:ext cx="5272332" cy="396418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="" xmlns:p14="http://schemas.microsoft.com/office/powerpoint/2010/main" val="34477122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/>
              <a:t>Spotkanie z Afryką to lekcja pokory</a:t>
            </a:r>
            <a:endParaRPr lang="pl-PL" b="1" dirty="0"/>
          </a:p>
        </p:txBody>
      </p:sp>
      <p:pic>
        <p:nvPicPr>
          <p:cNvPr id="17410" name="Picture 2" descr="J:\warsztaty\Apel 4.12\DSCN731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8037" y="4264743"/>
            <a:ext cx="3062951" cy="22972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J:\warsztaty\Apel 4.12\DSCN73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603" y="1875260"/>
            <a:ext cx="3662911" cy="274718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J:\warsztaty\Apel 4.12\DSCN73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632" y="1875260"/>
            <a:ext cx="5771452" cy="43285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6890037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0981" y="254758"/>
            <a:ext cx="8596668" cy="1320800"/>
          </a:xfrm>
        </p:spPr>
        <p:txBody>
          <a:bodyPr/>
          <a:lstStyle/>
          <a:p>
            <a:pPr algn="ctr"/>
            <a:r>
              <a:rPr lang="pl-PL" b="1" dirty="0" smtClean="0">
                <a:solidFill>
                  <a:srgbClr val="002060"/>
                </a:solidFill>
              </a:rPr>
              <a:t>Spotkanie z koordynatorami uczniowskim</a:t>
            </a:r>
            <a:endParaRPr lang="pl-PL" b="1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36728" y="1794681"/>
            <a:ext cx="8864569" cy="5063319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rgbClr val="7030A0"/>
                </a:solidFill>
              </a:rPr>
              <a:t>Dlaczego kraje globalnego Południa potrzebują pomocy </a:t>
            </a:r>
            <a:r>
              <a:rPr lang="pl-PL" sz="3200" b="1" dirty="0" smtClean="0">
                <a:solidFill>
                  <a:srgbClr val="7030A0"/>
                </a:solidFill>
              </a:rPr>
              <a:t>humanitarnej?</a:t>
            </a:r>
            <a:endParaRPr lang="pl-PL" b="1" dirty="0">
              <a:solidFill>
                <a:srgbClr val="7030A0"/>
              </a:solidFill>
            </a:endParaRPr>
          </a:p>
          <a:p>
            <a:r>
              <a:rPr lang="pl-PL" dirty="0"/>
              <a:t>motto: </a:t>
            </a:r>
            <a:endParaRPr lang="pl-PL" dirty="0" smtClean="0"/>
          </a:p>
          <a:p>
            <a:r>
              <a:rPr lang="pl-PL" dirty="0" smtClean="0"/>
              <a:t>„</a:t>
            </a:r>
            <a:r>
              <a:rPr lang="pl-PL" sz="2100" b="1" i="1" dirty="0" smtClean="0"/>
              <a:t>Czynić </a:t>
            </a:r>
            <a:r>
              <a:rPr lang="pl-PL" sz="2100" b="1" i="1" dirty="0"/>
              <a:t>świat jeszcze bardziej sprawiedliwym, to znaczy dokładać wszelkich starań, aby nie było dzieci niedożywionych , bez możliwości </a:t>
            </a:r>
            <a:r>
              <a:rPr lang="pl-PL" sz="2100" b="1" i="1" dirty="0" smtClean="0"/>
              <a:t>kształcenia </a:t>
            </a:r>
            <a:r>
              <a:rPr lang="pl-PL" sz="2100" b="1" i="1" dirty="0"/>
              <a:t>i </a:t>
            </a:r>
            <a:r>
              <a:rPr lang="pl-PL" sz="2100" b="1" i="1" dirty="0" smtClean="0"/>
              <a:t>wychowania…”</a:t>
            </a:r>
          </a:p>
          <a:p>
            <a:pPr marL="3200400" lvl="7" indent="0">
              <a:buNone/>
            </a:pPr>
            <a:r>
              <a:rPr lang="pl-PL" sz="1600" b="1" i="1" dirty="0" smtClean="0"/>
              <a:t>Jan </a:t>
            </a:r>
            <a:r>
              <a:rPr lang="pl-PL" sz="1600" b="1" i="1" dirty="0"/>
              <a:t>Paweł </a:t>
            </a:r>
            <a:r>
              <a:rPr lang="pl-PL" sz="1600" b="1" i="1" dirty="0" smtClean="0"/>
              <a:t>II</a:t>
            </a:r>
            <a:endParaRPr lang="pl-PL" i="1" dirty="0"/>
          </a:p>
          <a:p>
            <a:r>
              <a:rPr lang="pl-PL" sz="2800" b="1" i="1" dirty="0" smtClean="0">
                <a:solidFill>
                  <a:srgbClr val="7030A0"/>
                </a:solidFill>
              </a:rPr>
              <a:t>Koordynatorzy uczniowscy</a:t>
            </a:r>
            <a:r>
              <a:rPr lang="pl-PL" sz="2800" i="1" dirty="0" smtClean="0"/>
              <a:t>:</a:t>
            </a:r>
          </a:p>
          <a:p>
            <a:r>
              <a:rPr lang="pl-PL" sz="2800" b="1" i="1" dirty="0" smtClean="0"/>
              <a:t>Izabela Kotulska</a:t>
            </a:r>
          </a:p>
          <a:p>
            <a:r>
              <a:rPr lang="pl-PL" sz="2800" b="1" i="1" dirty="0" smtClean="0"/>
              <a:t>Przemysław Wit</a:t>
            </a:r>
            <a:endParaRPr lang="pl-PL" sz="2800" b="1" dirty="0"/>
          </a:p>
        </p:txBody>
      </p:sp>
      <p:pic>
        <p:nvPicPr>
          <p:cNvPr id="12290" name="Picture 2" descr="C:\Users\Acer\Desktop\pah\fotografie PAH\images (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811" y="4294994"/>
            <a:ext cx="3404198" cy="25630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632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9685900" cy="1320800"/>
          </a:xfrm>
        </p:spPr>
        <p:txBody>
          <a:bodyPr>
            <a:normAutofit/>
          </a:bodyPr>
          <a:lstStyle/>
          <a:p>
            <a:r>
              <a:rPr lang="pl-PL" sz="5400" b="1" dirty="0">
                <a:latin typeface="GungSuh"/>
                <a:ea typeface="GungSuh"/>
              </a:rPr>
              <a:t>Szlachetna paczka 2013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solidFill>
                  <a:srgbClr val="174161"/>
                </a:solidFill>
              </a:rPr>
              <a:t>21.11 -Zgłoszenie SKW do ogólnopolskiej akcji ,, Szlachetna paczka"</a:t>
            </a:r>
          </a:p>
          <a:p>
            <a:r>
              <a:rPr lang="pl-PL" dirty="0">
                <a:solidFill>
                  <a:srgbClr val="174161"/>
                </a:solidFill>
              </a:rPr>
              <a:t>1.12 - Spotkanie członków klubu- wybór rodziny</a:t>
            </a:r>
          </a:p>
          <a:p>
            <a:r>
              <a:rPr lang="pl-PL" dirty="0">
                <a:solidFill>
                  <a:srgbClr val="174161"/>
                </a:solidFill>
              </a:rPr>
              <a:t>5.12- Spotkanie z wolontariuszami- opracowanie planu pracy </a:t>
            </a:r>
          </a:p>
          <a:p>
            <a:r>
              <a:rPr lang="pl-PL" dirty="0">
                <a:solidFill>
                  <a:srgbClr val="174161"/>
                </a:solidFill>
              </a:rPr>
              <a:t>26.11- Poszukiwanie sponsorów i </a:t>
            </a:r>
            <a:r>
              <a:rPr lang="pl-PL" dirty="0" smtClean="0">
                <a:solidFill>
                  <a:srgbClr val="174161"/>
                </a:solidFill>
              </a:rPr>
              <a:t>darczyńców</a:t>
            </a:r>
          </a:p>
          <a:p>
            <a:endParaRPr lang="pl-PL" dirty="0">
              <a:solidFill>
                <a:srgbClr val="174161"/>
              </a:solidFill>
            </a:endParaRPr>
          </a:p>
          <a:p>
            <a:pPr marL="0" indent="0">
              <a:buNone/>
            </a:pPr>
            <a:r>
              <a:rPr lang="pl-PL" b="1" dirty="0">
                <a:solidFill>
                  <a:srgbClr val="174161"/>
                </a:solidFill>
                <a:latin typeface="Trebuchet MS"/>
              </a:rPr>
              <a:t>Łącznie uzyskano ponad 800 zł</a:t>
            </a:r>
          </a:p>
          <a:p>
            <a:pPr marL="0" indent="0">
              <a:buNone/>
            </a:pPr>
            <a:endParaRPr lang="pl-PL" b="1" dirty="0">
              <a:latin typeface="Trebuchet MS"/>
            </a:endParaRPr>
          </a:p>
          <a:p>
            <a:pPr marL="0" indent="0">
              <a:buNone/>
            </a:pPr>
            <a:endParaRPr lang="pl-PL" dirty="0">
              <a:latin typeface="Trebuchet MS"/>
            </a:endParaRPr>
          </a:p>
          <a:p>
            <a:r>
              <a:rPr lang="pl-PL" dirty="0">
                <a:solidFill>
                  <a:srgbClr val="174161"/>
                </a:solidFill>
                <a:latin typeface="Trebuchet MS"/>
              </a:rPr>
              <a:t>7.12- wizyta z paczkami w wybranej rodzinie</a:t>
            </a:r>
          </a:p>
          <a:p>
            <a:pPr marL="0" indent="0">
              <a:buNone/>
            </a:pPr>
            <a:endParaRPr lang="pl-PL" dirty="0">
              <a:latin typeface="Trebuchet MS"/>
            </a:endParaRPr>
          </a:p>
        </p:txBody>
      </p:sp>
      <p:pic>
        <p:nvPicPr>
          <p:cNvPr id="2050" name="Picture 2" descr="C:\Users\Acer\Downloads\20131206_12063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654" y="2947917"/>
            <a:ext cx="5040573" cy="378043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4316797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Przygotowanie paczki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1026" name="Picture 2" descr="C:\Users\Acer\Downloads\20131206_1305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678" y="2702257"/>
            <a:ext cx="5186149" cy="388961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cer\Downloads\20131206_1149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46" y="1665027"/>
            <a:ext cx="5108811" cy="38316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141407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b="1" dirty="0" smtClean="0"/>
              <a:t>Spotkanie w sztabie SZLACHETNEJ PACZKI</a:t>
            </a:r>
            <a:endParaRPr lang="pl-PL" b="1" dirty="0"/>
          </a:p>
        </p:txBody>
      </p:sp>
      <p:pic>
        <p:nvPicPr>
          <p:cNvPr id="3075" name="Picture 3" descr="C:\Users\Acer\Downloads\DSCN13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06" y="1810009"/>
            <a:ext cx="6431460" cy="48232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cer\Downloads\DSCN13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837" y="3180392"/>
            <a:ext cx="4604158" cy="345288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487501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77334" y="778933"/>
            <a:ext cx="8596668" cy="1320800"/>
          </a:xfrm>
        </p:spPr>
        <p:txBody>
          <a:bodyPr/>
          <a:lstStyle/>
          <a:p>
            <a:pPr algn="ctr"/>
            <a:r>
              <a:rPr lang="pl-PL" b="1" dirty="0" smtClean="0"/>
              <a:t>e-SENIOR-dialog międzypokoleniowy </a:t>
            </a:r>
            <a:endParaRPr lang="pl-PL" b="1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677334" y="1730336"/>
            <a:ext cx="3894666" cy="51076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pl-PL" dirty="0" smtClean="0"/>
          </a:p>
          <a:p>
            <a:r>
              <a:rPr lang="pl-PL" dirty="0" smtClean="0"/>
              <a:t>To projekt unijny realizowany przez Stowarzyszenie „Wsparcie”                                                           z udziałem naszych uczniów</a:t>
            </a:r>
          </a:p>
          <a:p>
            <a:endParaRPr lang="pl-PL" dirty="0"/>
          </a:p>
          <a:p>
            <a:r>
              <a:rPr lang="pl-PL" dirty="0" smtClean="0"/>
              <a:t>Celem projektu było przeszkolenie  12osób +60                   z podstaw obsługi                     komputera i Internetu</a:t>
            </a:r>
          </a:p>
          <a:p>
            <a:endParaRPr lang="pl-PL" dirty="0"/>
          </a:p>
          <a:p>
            <a:r>
              <a:rPr lang="pl-PL" dirty="0" smtClean="0"/>
              <a:t>Zajęcia prowadził prezes stowarzyszenia-</a:t>
            </a:r>
            <a:r>
              <a:rPr lang="pl-PL" dirty="0" err="1" smtClean="0"/>
              <a:t>p.Marcin</a:t>
            </a:r>
            <a:r>
              <a:rPr lang="pl-PL" dirty="0" smtClean="0"/>
              <a:t>                    </a:t>
            </a:r>
            <a:r>
              <a:rPr lang="pl-PL" dirty="0"/>
              <a:t>K</a:t>
            </a:r>
            <a:r>
              <a:rPr lang="pl-PL" dirty="0" smtClean="0"/>
              <a:t>urnik</a:t>
            </a:r>
            <a:endParaRPr lang="pl-PL" dirty="0"/>
          </a:p>
        </p:txBody>
      </p:sp>
      <p:pic>
        <p:nvPicPr>
          <p:cNvPr id="8194" name="Picture 2" descr="Zdjęc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23" y="1393489"/>
            <a:ext cx="3642117" cy="2420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Zdjęci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978" y="2603793"/>
            <a:ext cx="4172975" cy="2773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Acer\Desktop\IMG_569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334" y="3687326"/>
            <a:ext cx="4732206" cy="315068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4666990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54754" y="391236"/>
            <a:ext cx="8596668" cy="1320800"/>
          </a:xfrm>
        </p:spPr>
        <p:txBody>
          <a:bodyPr/>
          <a:lstStyle/>
          <a:p>
            <a:pPr algn="ctr"/>
            <a:r>
              <a:rPr lang="pl-PL" b="1" dirty="0" smtClean="0"/>
              <a:t>Nasi uczniowie w roli  nauczycieli</a:t>
            </a:r>
            <a:endParaRPr lang="pl-PL" b="1" dirty="0"/>
          </a:p>
        </p:txBody>
      </p:sp>
      <p:pic>
        <p:nvPicPr>
          <p:cNvPr id="4" name="Picture 3" descr="C:\Users\Acer\Desktop\IMG_56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208" y="1576750"/>
            <a:ext cx="5577770" cy="37136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Acer\Desktop\IMG_56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6724" y="3754403"/>
            <a:ext cx="4405249" cy="2932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532263" y="1928973"/>
            <a:ext cx="278414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rgbClr val="002060"/>
                </a:solidFill>
              </a:rPr>
              <a:t>Emilia Staniek</a:t>
            </a:r>
          </a:p>
          <a:p>
            <a:r>
              <a:rPr lang="pl-PL" sz="2400" dirty="0">
                <a:solidFill>
                  <a:srgbClr val="002060"/>
                </a:solidFill>
              </a:rPr>
              <a:t>Kasia </a:t>
            </a:r>
            <a:r>
              <a:rPr lang="pl-PL" sz="2400" dirty="0" err="1">
                <a:solidFill>
                  <a:srgbClr val="002060"/>
                </a:solidFill>
              </a:rPr>
              <a:t>Krząstek</a:t>
            </a:r>
            <a:endParaRPr lang="pl-PL" sz="2400" dirty="0">
              <a:solidFill>
                <a:srgbClr val="002060"/>
              </a:solidFill>
            </a:endParaRPr>
          </a:p>
          <a:p>
            <a:r>
              <a:rPr lang="pl-PL" sz="2400" dirty="0" smtClean="0">
                <a:solidFill>
                  <a:srgbClr val="002060"/>
                </a:solidFill>
              </a:rPr>
              <a:t>Oliwia Gryglewska</a:t>
            </a:r>
            <a:endParaRPr lang="pl-PL" sz="2400" dirty="0">
              <a:solidFill>
                <a:srgbClr val="002060"/>
              </a:solidFill>
            </a:endParaRPr>
          </a:p>
          <a:p>
            <a:r>
              <a:rPr lang="pl-PL" sz="2400" dirty="0">
                <a:solidFill>
                  <a:srgbClr val="002060"/>
                </a:solidFill>
              </a:rPr>
              <a:t>Patrycja Siciak</a:t>
            </a:r>
          </a:p>
          <a:p>
            <a:r>
              <a:rPr lang="pl-PL" sz="2400" dirty="0">
                <a:solidFill>
                  <a:srgbClr val="002060"/>
                </a:solidFill>
              </a:rPr>
              <a:t>Bartek Plichta</a:t>
            </a:r>
          </a:p>
          <a:p>
            <a:r>
              <a:rPr lang="pl-PL" sz="2400" dirty="0">
                <a:solidFill>
                  <a:srgbClr val="002060"/>
                </a:solidFill>
              </a:rPr>
              <a:t>Łukasz Konefał</a:t>
            </a:r>
          </a:p>
          <a:p>
            <a:r>
              <a:rPr lang="pl-PL" sz="2400" dirty="0">
                <a:solidFill>
                  <a:srgbClr val="002060"/>
                </a:solidFill>
              </a:rPr>
              <a:t>Damian Boroń</a:t>
            </a:r>
          </a:p>
          <a:p>
            <a:r>
              <a:rPr lang="pl-PL" sz="2400" dirty="0">
                <a:solidFill>
                  <a:srgbClr val="002060"/>
                </a:solidFill>
              </a:rPr>
              <a:t>Marek Bańka</a:t>
            </a:r>
          </a:p>
          <a:p>
            <a:r>
              <a:rPr lang="pl-PL" sz="2400" dirty="0">
                <a:solidFill>
                  <a:srgbClr val="002060"/>
                </a:solidFill>
              </a:rPr>
              <a:t>Kajtek </a:t>
            </a:r>
            <a:r>
              <a:rPr lang="pl-PL" sz="2400" dirty="0" err="1">
                <a:solidFill>
                  <a:srgbClr val="002060"/>
                </a:solidFill>
              </a:rPr>
              <a:t>Tadra</a:t>
            </a:r>
            <a:endParaRPr lang="pl-PL" sz="2400" dirty="0">
              <a:solidFill>
                <a:srgbClr val="002060"/>
              </a:solidFill>
            </a:endParaRPr>
          </a:p>
          <a:p>
            <a:r>
              <a:rPr lang="pl-PL" sz="2400" dirty="0">
                <a:solidFill>
                  <a:srgbClr val="002060"/>
                </a:solidFill>
              </a:rPr>
              <a:t>Rafał </a:t>
            </a:r>
            <a:r>
              <a:rPr lang="pl-PL" sz="2400" dirty="0" err="1">
                <a:solidFill>
                  <a:srgbClr val="002060"/>
                </a:solidFill>
              </a:rPr>
              <a:t>Sibiga</a:t>
            </a:r>
            <a:endParaRPr lang="pl-PL" sz="2400" dirty="0">
              <a:solidFill>
                <a:srgbClr val="002060"/>
              </a:solidFill>
            </a:endParaRPr>
          </a:p>
          <a:p>
            <a:r>
              <a:rPr lang="pl-PL" sz="2400" dirty="0">
                <a:solidFill>
                  <a:srgbClr val="002060"/>
                </a:solidFill>
              </a:rPr>
              <a:t>Konrad Pieróg</a:t>
            </a:r>
          </a:p>
        </p:txBody>
      </p:sp>
    </p:spTree>
    <p:extLst>
      <p:ext uri="{BB962C8B-B14F-4D97-AF65-F5344CB8AC3E}">
        <p14:creationId xmlns="" xmlns:p14="http://schemas.microsoft.com/office/powerpoint/2010/main" val="25188657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e</a:t>
            </a:r>
            <a:r>
              <a:rPr lang="pl-PL" dirty="0" smtClean="0"/>
              <a:t>-senior –konferencja podsumowująca projekt w siedzibie Wsparcia</a:t>
            </a:r>
            <a:endParaRPr lang="pl-PL" dirty="0"/>
          </a:p>
        </p:txBody>
      </p:sp>
      <p:pic>
        <p:nvPicPr>
          <p:cNvPr id="15362" name="Picture 2" descr="C:\Users\Acer\Desktop\IMG_58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109" y="4145252"/>
            <a:ext cx="3856145" cy="256285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cer\Desktop\IMG_590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661" y="4145252"/>
            <a:ext cx="3791626" cy="252004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Acer\Desktop\IMG_587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96" y="1927135"/>
            <a:ext cx="3337350" cy="22181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Acer\Desktop\IMG_588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287" y="1783857"/>
            <a:ext cx="3609520" cy="23990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52432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921069" y="149076"/>
            <a:ext cx="8596668" cy="1320800"/>
          </a:xfrm>
        </p:spPr>
        <p:txBody>
          <a:bodyPr>
            <a:normAutofit/>
          </a:bodyPr>
          <a:lstStyle/>
          <a:p>
            <a:r>
              <a:rPr lang="pl-PL" b="1" dirty="0" smtClean="0"/>
              <a:t>Wolontariat</a:t>
            </a:r>
            <a:r>
              <a:rPr lang="pl-PL" b="1" dirty="0"/>
              <a:t>. Tak trzymaj. Edycja 2013 </a:t>
            </a:r>
            <a:r>
              <a:rPr lang="pl-PL" b="1" dirty="0" smtClean="0"/>
              <a:t>– Młodzi-SMK Zaleszany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18972" y="1246320"/>
            <a:ext cx="10508775" cy="6287021"/>
          </a:xfrm>
        </p:spPr>
        <p:txBody>
          <a:bodyPr>
            <a:normAutofit/>
          </a:bodyPr>
          <a:lstStyle/>
          <a:p>
            <a:pPr algn="ctr"/>
            <a:r>
              <a:rPr lang="pl-PL" sz="3500" b="1" dirty="0"/>
              <a:t>Nasza szkoła ma swojego kandydata na Wolontariusza roku</a:t>
            </a:r>
            <a:r>
              <a:rPr lang="pl-PL" sz="3500" b="1" dirty="0" smtClean="0"/>
              <a:t>!</a:t>
            </a:r>
            <a:endParaRPr lang="pl-PL" b="1" dirty="0"/>
          </a:p>
          <a:p>
            <a:r>
              <a:rPr lang="pl-PL" b="1" dirty="0" smtClean="0"/>
              <a:t>Jak </a:t>
            </a:r>
            <a:r>
              <a:rPr lang="pl-PL" b="1" dirty="0"/>
              <a:t>w</a:t>
            </a:r>
            <a:r>
              <a:rPr lang="pl-PL" b="1" dirty="0" smtClean="0"/>
              <a:t>ygram</a:t>
            </a:r>
            <a:r>
              <a:rPr lang="pl-PL" dirty="0" smtClean="0"/>
              <a:t> </a:t>
            </a:r>
            <a:r>
              <a:rPr lang="pl-PL" dirty="0">
                <a:sym typeface="Wingdings"/>
              </a:rPr>
              <a:t></a:t>
            </a:r>
            <a:r>
              <a:rPr lang="pl-PL" dirty="0"/>
              <a:t>-</a:t>
            </a:r>
            <a:r>
              <a:rPr lang="pl-PL" sz="2200" dirty="0">
                <a:solidFill>
                  <a:srgbClr val="FF0000"/>
                </a:solidFill>
              </a:rPr>
              <a:t>mówi </a:t>
            </a:r>
            <a:r>
              <a:rPr lang="pl-PL" sz="2200" dirty="0" smtClean="0">
                <a:solidFill>
                  <a:srgbClr val="FF0000"/>
                </a:solidFill>
              </a:rPr>
              <a:t>Patryk </a:t>
            </a:r>
            <a:r>
              <a:rPr lang="pl-PL" sz="2200" dirty="0" smtClean="0">
                <a:solidFill>
                  <a:srgbClr val="FF0000"/>
                </a:solidFill>
              </a:rPr>
              <a:t>Michałów- </a:t>
            </a:r>
            <a:r>
              <a:rPr lang="pl-PL" dirty="0"/>
              <a:t>to</a:t>
            </a:r>
            <a:r>
              <a:rPr lang="pl-PL" dirty="0" smtClean="0"/>
              <a:t>:</a:t>
            </a:r>
            <a:r>
              <a:rPr lang="pl-PL" dirty="0"/>
              <a:t> </a:t>
            </a:r>
          </a:p>
          <a:p>
            <a:r>
              <a:rPr lang="pl-PL" dirty="0"/>
              <a:t>„</a:t>
            </a:r>
            <a:r>
              <a:rPr lang="pl-PL" i="1" dirty="0"/>
              <a:t>Przekażę te pieniądze fundacjom humanitarnym takim, jak PAH np. na  budowę studni czy tez inną  pomoc krajom globalnego Południa, ponieważ nie jest mi obojętne  to,   co się dzieje w krajach biedniejszych. Wierzę, że można im pomóc</a:t>
            </a:r>
            <a:r>
              <a:rPr lang="pl-PL" i="1" dirty="0" smtClean="0"/>
              <a:t>…”</a:t>
            </a:r>
            <a:endParaRPr lang="pl-PL" dirty="0"/>
          </a:p>
          <a:p>
            <a:r>
              <a:rPr lang="pl-PL" sz="2200" b="1" dirty="0"/>
              <a:t>Spraw, by Patryk wygrał plebiscyt!!!! – jest jednym z 8. kandydatów z trzech powiatów  i nagrodę w wysokości </a:t>
            </a:r>
            <a:r>
              <a:rPr lang="pl-PL" sz="2200" b="1" dirty="0" smtClean="0"/>
              <a:t>1000zł chce  przeznaczyć na </a:t>
            </a:r>
            <a:r>
              <a:rPr lang="pl-PL" sz="2200" b="1" dirty="0"/>
              <a:t>akcję PAH-u np</a:t>
            </a:r>
            <a:r>
              <a:rPr lang="pl-PL" sz="2200" b="1" dirty="0" smtClean="0"/>
              <a:t>. „</a:t>
            </a:r>
            <a:r>
              <a:rPr lang="pl-PL" sz="2200" b="1" i="1" dirty="0"/>
              <a:t>Świat bez głodu</a:t>
            </a:r>
            <a:r>
              <a:rPr lang="pl-PL" sz="2200" b="1" i="1" dirty="0" smtClean="0"/>
              <a:t>…</a:t>
            </a:r>
            <a:r>
              <a:rPr lang="pl-PL" sz="2200" b="1" dirty="0" smtClean="0"/>
              <a:t>”</a:t>
            </a:r>
            <a:endParaRPr lang="pl-PL" dirty="0"/>
          </a:p>
          <a:p>
            <a:r>
              <a:rPr lang="pl-PL" sz="3500" b="1" i="1" dirty="0"/>
              <a:t>Głosuj, wysyłając  </a:t>
            </a:r>
            <a:r>
              <a:rPr lang="pl-PL" sz="3500" b="1" i="1" dirty="0" err="1"/>
              <a:t>sms-a</a:t>
            </a:r>
            <a:r>
              <a:rPr lang="pl-PL" sz="3500" b="1" i="1" dirty="0"/>
              <a:t> o treści:  </a:t>
            </a:r>
            <a:endParaRPr lang="pl-PL" sz="3500" dirty="0"/>
          </a:p>
          <a:p>
            <a:r>
              <a:rPr lang="pl-PL" sz="3500" b="1" dirty="0">
                <a:solidFill>
                  <a:srgbClr val="FF0000"/>
                </a:solidFill>
              </a:rPr>
              <a:t>sw.4</a:t>
            </a:r>
            <a:r>
              <a:rPr lang="pl-PL" sz="3500" b="1" i="1" dirty="0">
                <a:solidFill>
                  <a:srgbClr val="FF0000"/>
                </a:solidFill>
              </a:rPr>
              <a:t> </a:t>
            </a:r>
            <a:r>
              <a:rPr lang="pl-PL" sz="3500" b="1" i="1" dirty="0"/>
              <a:t>na numer:  </a:t>
            </a:r>
            <a:r>
              <a:rPr lang="pl-PL" sz="3500" b="1" dirty="0">
                <a:solidFill>
                  <a:srgbClr val="FF0000"/>
                </a:solidFill>
              </a:rPr>
              <a:t>71051</a:t>
            </a:r>
            <a:r>
              <a:rPr lang="pl-PL" sz="3500" b="1" i="1" dirty="0"/>
              <a:t> </a:t>
            </a:r>
            <a:endParaRPr lang="pl-PL" dirty="0"/>
          </a:p>
          <a:p>
            <a:r>
              <a:rPr lang="pl-PL" b="1" i="1" dirty="0"/>
              <a:t>Sms -y można wysyłać do 17 lutego 2014r</a:t>
            </a:r>
            <a:endParaRPr lang="pl-PL" dirty="0"/>
          </a:p>
        </p:txBody>
      </p:sp>
      <p:pic>
        <p:nvPicPr>
          <p:cNvPr id="5" name="Obraz 4" descr="logo smk biae large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07895" y="5881616"/>
            <a:ext cx="4010025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876377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241416" y="3689138"/>
            <a:ext cx="8596668" cy="3880773"/>
          </a:xfrm>
        </p:spPr>
        <p:txBody>
          <a:bodyPr/>
          <a:lstStyle/>
          <a:p>
            <a:pPr marL="0" indent="0">
              <a:buNone/>
            </a:pPr>
            <a:endParaRPr lang="pl-PL" dirty="0" smtClean="0"/>
          </a:p>
          <a:p>
            <a:endParaRPr lang="pl-PL" dirty="0"/>
          </a:p>
          <a:p>
            <a:endParaRPr lang="pl-PL" dirty="0" smtClean="0"/>
          </a:p>
          <a:p>
            <a:endParaRPr lang="pl-PL" dirty="0"/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Prostokąt 3"/>
          <p:cNvSpPr/>
          <p:nvPr/>
        </p:nvSpPr>
        <p:spPr>
          <a:xfrm>
            <a:off x="1224939" y="1002057"/>
            <a:ext cx="75584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pl-PL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Dziękujemy za uwagę </a:t>
            </a:r>
            <a:endParaRPr lang="pl-PL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5" name="Prostokąt 4"/>
          <p:cNvSpPr/>
          <p:nvPr/>
        </p:nvSpPr>
        <p:spPr>
          <a:xfrm>
            <a:off x="4285397" y="2967335"/>
            <a:ext cx="7367797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Szkolny Klub Wolontariuszy-przygotowała pani </a:t>
            </a:r>
            <a:r>
              <a:rPr lang="pl-PL" sz="5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Renata Konefał</a:t>
            </a:r>
            <a:endParaRPr lang="pl-PL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15989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0981" y="254758"/>
            <a:ext cx="8596668" cy="1320800"/>
          </a:xfrm>
        </p:spPr>
        <p:txBody>
          <a:bodyPr/>
          <a:lstStyle/>
          <a:p>
            <a:pPr algn="ctr"/>
            <a:r>
              <a:rPr lang="pl-PL" b="1" dirty="0" smtClean="0">
                <a:solidFill>
                  <a:srgbClr val="002060"/>
                </a:solidFill>
              </a:rPr>
              <a:t>Spotkanie z koordynatorami uczniowskim</a:t>
            </a:r>
            <a:endParaRPr lang="pl-PL" b="1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36728" y="1794681"/>
            <a:ext cx="8864569" cy="5063319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rgbClr val="7030A0"/>
                </a:solidFill>
              </a:rPr>
              <a:t>Dlaczego kraje globalnego Południa potrzebują pomocy </a:t>
            </a:r>
            <a:r>
              <a:rPr lang="pl-PL" sz="3200" b="1" dirty="0" smtClean="0">
                <a:solidFill>
                  <a:srgbClr val="7030A0"/>
                </a:solidFill>
              </a:rPr>
              <a:t>humanitarnej?</a:t>
            </a:r>
            <a:endParaRPr lang="pl-PL" b="1" dirty="0">
              <a:solidFill>
                <a:srgbClr val="7030A0"/>
              </a:solidFill>
            </a:endParaRPr>
          </a:p>
          <a:p>
            <a:r>
              <a:rPr lang="pl-PL" dirty="0"/>
              <a:t>motto: </a:t>
            </a:r>
            <a:endParaRPr lang="pl-PL" dirty="0" smtClean="0"/>
          </a:p>
          <a:p>
            <a:r>
              <a:rPr lang="pl-PL" dirty="0" smtClean="0"/>
              <a:t>„</a:t>
            </a:r>
            <a:r>
              <a:rPr lang="pl-PL" sz="2100" b="1" i="1" dirty="0" smtClean="0"/>
              <a:t>Czynić </a:t>
            </a:r>
            <a:r>
              <a:rPr lang="pl-PL" sz="2100" b="1" i="1" dirty="0"/>
              <a:t>świat jeszcze bardziej sprawiedliwym, to znaczy dokładać wszelkich starań, aby nie było dzieci niedożywionych , bez możliwości </a:t>
            </a:r>
            <a:r>
              <a:rPr lang="pl-PL" sz="2100" b="1" i="1" dirty="0" smtClean="0"/>
              <a:t>kształcenia </a:t>
            </a:r>
            <a:r>
              <a:rPr lang="pl-PL" sz="2100" b="1" i="1" dirty="0"/>
              <a:t>i </a:t>
            </a:r>
            <a:r>
              <a:rPr lang="pl-PL" sz="2100" b="1" i="1" dirty="0" smtClean="0"/>
              <a:t>wychowania…”</a:t>
            </a:r>
          </a:p>
          <a:p>
            <a:pPr marL="3200400" lvl="7" indent="0">
              <a:buNone/>
            </a:pPr>
            <a:r>
              <a:rPr lang="pl-PL" sz="1600" b="1" i="1" dirty="0" smtClean="0"/>
              <a:t>Jan </a:t>
            </a:r>
            <a:r>
              <a:rPr lang="pl-PL" sz="1600" b="1" i="1" dirty="0"/>
              <a:t>Paweł </a:t>
            </a:r>
            <a:r>
              <a:rPr lang="pl-PL" sz="1600" b="1" i="1" dirty="0" smtClean="0"/>
              <a:t>II</a:t>
            </a:r>
            <a:endParaRPr lang="pl-PL" i="1" dirty="0"/>
          </a:p>
          <a:p>
            <a:r>
              <a:rPr lang="pl-PL" sz="2800" b="1" i="1" dirty="0" smtClean="0">
                <a:solidFill>
                  <a:srgbClr val="7030A0"/>
                </a:solidFill>
              </a:rPr>
              <a:t>Koordynatorzy uczniowscy</a:t>
            </a:r>
            <a:r>
              <a:rPr lang="pl-PL" sz="2800" i="1" dirty="0" smtClean="0"/>
              <a:t>:</a:t>
            </a:r>
          </a:p>
          <a:p>
            <a:r>
              <a:rPr lang="pl-PL" sz="2800" b="1" i="1" dirty="0" smtClean="0"/>
              <a:t>Izabela Kotulska</a:t>
            </a:r>
          </a:p>
          <a:p>
            <a:r>
              <a:rPr lang="pl-PL" sz="2800" b="1" i="1" dirty="0" smtClean="0"/>
              <a:t>Przemysław Wit</a:t>
            </a:r>
            <a:endParaRPr lang="pl-PL" sz="2800" b="1" dirty="0"/>
          </a:p>
        </p:txBody>
      </p:sp>
      <p:pic>
        <p:nvPicPr>
          <p:cNvPr id="12290" name="Picture 2" descr="C:\Users\Acer\Desktop\pah\fotografie PAH\images (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811" y="4294994"/>
            <a:ext cx="3404198" cy="25630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632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690981" y="254758"/>
            <a:ext cx="8596668" cy="1320800"/>
          </a:xfrm>
        </p:spPr>
        <p:txBody>
          <a:bodyPr/>
          <a:lstStyle/>
          <a:p>
            <a:pPr algn="ctr"/>
            <a:r>
              <a:rPr lang="pl-PL" b="1" dirty="0" smtClean="0">
                <a:solidFill>
                  <a:srgbClr val="002060"/>
                </a:solidFill>
              </a:rPr>
              <a:t>Spotkanie z koordynatorami uczniowskim</a:t>
            </a:r>
            <a:endParaRPr lang="pl-PL" b="1" dirty="0">
              <a:solidFill>
                <a:srgbClr val="002060"/>
              </a:solidFill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36728" y="1794681"/>
            <a:ext cx="8864569" cy="5063319"/>
          </a:xfrm>
        </p:spPr>
        <p:txBody>
          <a:bodyPr>
            <a:normAutofit/>
          </a:bodyPr>
          <a:lstStyle/>
          <a:p>
            <a:r>
              <a:rPr lang="pl-PL" sz="3200" b="1" dirty="0">
                <a:solidFill>
                  <a:srgbClr val="7030A0"/>
                </a:solidFill>
              </a:rPr>
              <a:t>Dlaczego kraje globalnego Południa potrzebują pomocy </a:t>
            </a:r>
            <a:r>
              <a:rPr lang="pl-PL" sz="3200" b="1" dirty="0" smtClean="0">
                <a:solidFill>
                  <a:srgbClr val="7030A0"/>
                </a:solidFill>
              </a:rPr>
              <a:t>humanitarnej?</a:t>
            </a:r>
            <a:endParaRPr lang="pl-PL" b="1" dirty="0">
              <a:solidFill>
                <a:srgbClr val="7030A0"/>
              </a:solidFill>
            </a:endParaRPr>
          </a:p>
          <a:p>
            <a:r>
              <a:rPr lang="pl-PL" dirty="0"/>
              <a:t>motto: </a:t>
            </a:r>
            <a:endParaRPr lang="pl-PL" dirty="0" smtClean="0"/>
          </a:p>
          <a:p>
            <a:r>
              <a:rPr lang="pl-PL" dirty="0" smtClean="0"/>
              <a:t>„</a:t>
            </a:r>
            <a:r>
              <a:rPr lang="pl-PL" sz="2100" b="1" i="1" dirty="0" smtClean="0"/>
              <a:t>Czynić </a:t>
            </a:r>
            <a:r>
              <a:rPr lang="pl-PL" sz="2100" b="1" i="1" dirty="0"/>
              <a:t>świat jeszcze bardziej sprawiedliwym, to znaczy dokładać wszelkich starań, aby nie było dzieci niedożywionych , bez możliwości </a:t>
            </a:r>
            <a:r>
              <a:rPr lang="pl-PL" sz="2100" b="1" i="1" dirty="0" smtClean="0"/>
              <a:t>kształcenia </a:t>
            </a:r>
            <a:r>
              <a:rPr lang="pl-PL" sz="2100" b="1" i="1" dirty="0"/>
              <a:t>i </a:t>
            </a:r>
            <a:r>
              <a:rPr lang="pl-PL" sz="2100" b="1" i="1" dirty="0" smtClean="0"/>
              <a:t>wychowania…”</a:t>
            </a:r>
          </a:p>
          <a:p>
            <a:pPr marL="3200400" lvl="7" indent="0">
              <a:buNone/>
            </a:pPr>
            <a:r>
              <a:rPr lang="pl-PL" sz="1600" b="1" i="1" dirty="0" smtClean="0"/>
              <a:t>Jan </a:t>
            </a:r>
            <a:r>
              <a:rPr lang="pl-PL" sz="1600" b="1" i="1" dirty="0"/>
              <a:t>Paweł </a:t>
            </a:r>
            <a:r>
              <a:rPr lang="pl-PL" sz="1600" b="1" i="1" dirty="0" smtClean="0"/>
              <a:t>II</a:t>
            </a:r>
            <a:endParaRPr lang="pl-PL" i="1" dirty="0"/>
          </a:p>
          <a:p>
            <a:r>
              <a:rPr lang="pl-PL" sz="2800" b="1" i="1" dirty="0" smtClean="0">
                <a:solidFill>
                  <a:srgbClr val="7030A0"/>
                </a:solidFill>
              </a:rPr>
              <a:t>Koordynatorzy uczniowscy</a:t>
            </a:r>
            <a:r>
              <a:rPr lang="pl-PL" sz="2800" i="1" dirty="0" smtClean="0"/>
              <a:t>:</a:t>
            </a:r>
          </a:p>
          <a:p>
            <a:r>
              <a:rPr lang="pl-PL" sz="2800" b="1" i="1" dirty="0" smtClean="0"/>
              <a:t>Izabela Kotulska</a:t>
            </a:r>
          </a:p>
          <a:p>
            <a:r>
              <a:rPr lang="pl-PL" sz="2800" b="1" i="1" dirty="0" smtClean="0"/>
              <a:t>Przemysław Wit</a:t>
            </a:r>
            <a:endParaRPr lang="pl-PL" sz="2800" b="1" dirty="0"/>
          </a:p>
        </p:txBody>
      </p:sp>
      <p:pic>
        <p:nvPicPr>
          <p:cNvPr id="12290" name="Picture 2" descr="C:\Users\Acer\Desktop\pah\fotografie PAH\images (7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811" y="4294994"/>
            <a:ext cx="3404198" cy="256300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632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dtytuł 5"/>
          <p:cNvSpPr>
            <a:spLocks noGrp="1"/>
          </p:cNvSpPr>
          <p:nvPr>
            <p:ph type="subTitle" idx="1"/>
          </p:nvPr>
        </p:nvSpPr>
        <p:spPr>
          <a:xfrm rot="10800000" flipV="1">
            <a:off x="527382" y="5301209"/>
            <a:ext cx="7206333" cy="1125643"/>
          </a:xfrm>
        </p:spPr>
        <p:txBody>
          <a:bodyPr>
            <a:normAutofit/>
          </a:bodyPr>
          <a:lstStyle/>
          <a:p>
            <a:r>
              <a:rPr lang="pl-PL" sz="3200" dirty="0" smtClean="0"/>
              <a:t>Do projektu zgłosiło się 67 uczniów… </a:t>
            </a:r>
            <a:endParaRPr lang="pl-PL" sz="3200" dirty="0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EDUKACJA GLOBALNA</a:t>
            </a:r>
            <a:endParaRPr lang="pl-PL" dirty="0"/>
          </a:p>
        </p:txBody>
      </p:sp>
      <p:pic>
        <p:nvPicPr>
          <p:cNvPr id="4" name="Obraz 3" descr="5d22567cad459ab30c4dd7148a139fd7_w_480_h_440_c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70495" y="1334198"/>
            <a:ext cx="6280301" cy="314015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pole tekstowe 4"/>
          <p:cNvSpPr txBox="1"/>
          <p:nvPr/>
        </p:nvSpPr>
        <p:spPr>
          <a:xfrm>
            <a:off x="241375" y="4739826"/>
            <a:ext cx="991255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b="1" dirty="0" smtClean="0"/>
              <a:t>W Somalii panuje tradycja jedzenia ze wspólnego półmiska. Jeden talerz przypada nieraz    na całą rodzinę.                                </a:t>
            </a:r>
            <a:r>
              <a:rPr lang="pl-PL" sz="1200" b="1" dirty="0" smtClean="0"/>
              <a:t>							                                   fot. Marcin Suder</a:t>
            </a:r>
          </a:p>
          <a:p>
            <a:endParaRPr lang="pl-PL" sz="1200" dirty="0"/>
          </a:p>
        </p:txBody>
      </p:sp>
      <p:sp>
        <p:nvSpPr>
          <p:cNvPr id="7" name="Prostokąt 6"/>
          <p:cNvSpPr/>
          <p:nvPr/>
        </p:nvSpPr>
        <p:spPr>
          <a:xfrm>
            <a:off x="9648395" y="1196752"/>
            <a:ext cx="211223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dirty="0" smtClean="0">
                <a:solidFill>
                  <a:schemeClr val="accent5">
                    <a:lumMod val="50000"/>
                  </a:schemeClr>
                </a:solidFill>
                <a:latin typeface="Tekton Pro" pitchFamily="34" charset="-18"/>
              </a:rPr>
              <a:t>Ty</a:t>
            </a:r>
          </a:p>
          <a:p>
            <a:r>
              <a:rPr lang="pl-PL" sz="4000" dirty="0" smtClean="0">
                <a:solidFill>
                  <a:schemeClr val="accent5">
                    <a:lumMod val="50000"/>
                  </a:schemeClr>
                </a:solidFill>
                <a:latin typeface="Tekton Pro" pitchFamily="34" charset="-18"/>
              </a:rPr>
              <a:t>też możesz mieć wpływ</a:t>
            </a:r>
          </a:p>
          <a:p>
            <a:r>
              <a:rPr lang="pl-PL" sz="4000" dirty="0" smtClean="0">
                <a:solidFill>
                  <a:schemeClr val="accent5">
                    <a:lumMod val="50000"/>
                  </a:schemeClr>
                </a:solidFill>
                <a:latin typeface="Tekton Pro" pitchFamily="34" charset="-18"/>
              </a:rPr>
              <a:t>na losy świata</a:t>
            </a:r>
            <a:endParaRPr lang="pl-PL" sz="4000" dirty="0">
              <a:solidFill>
                <a:schemeClr val="accent5">
                  <a:lumMod val="50000"/>
                </a:schemeClr>
              </a:solidFill>
              <a:latin typeface="Tekton Pro" pitchFamily="34" charset="-18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1446661" y="308338"/>
            <a:ext cx="65918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LEKCJA  z edukacji globalnej </a:t>
            </a:r>
            <a:endParaRPr lang="pl-PL" sz="3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8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smtClean="0"/>
              <a:t>TEG –Tydzień Edukacji Globalnej</a:t>
            </a:r>
            <a:endParaRPr lang="pl-PL" dirty="0"/>
          </a:p>
        </p:txBody>
      </p:sp>
      <p:pic>
        <p:nvPicPr>
          <p:cNvPr id="13314" name="Picture 2" descr="K:\PAH 2013\pah\fotografie PAH\images (1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4331" y="5823748"/>
            <a:ext cx="1524000" cy="9429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Acer\Desktop\pah\fotografie PAH\images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3508" y="206472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rostokąt 2"/>
          <p:cNvSpPr/>
          <p:nvPr/>
        </p:nvSpPr>
        <p:spPr>
          <a:xfrm>
            <a:off x="561704" y="1189083"/>
            <a:ext cx="989462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pl-PL" dirty="0" smtClean="0">
                <a:solidFill>
                  <a:srgbClr val="174161"/>
                </a:solidFill>
              </a:rPr>
              <a:t> </a:t>
            </a:r>
            <a:r>
              <a:rPr lang="pl-PL" sz="2400" dirty="0" smtClean="0">
                <a:solidFill>
                  <a:srgbClr val="174161"/>
                </a:solidFill>
              </a:rPr>
              <a:t>przygotowanie </a:t>
            </a:r>
            <a:r>
              <a:rPr lang="pl-PL" sz="2400" dirty="0">
                <a:solidFill>
                  <a:srgbClr val="174161"/>
                </a:solidFill>
              </a:rPr>
              <a:t>materiałów informacyjnych o </a:t>
            </a:r>
            <a:r>
              <a:rPr lang="pl-PL" sz="2400" dirty="0" smtClean="0">
                <a:solidFill>
                  <a:srgbClr val="174161"/>
                </a:solidFill>
              </a:rPr>
              <a:t>projekcie</a:t>
            </a:r>
          </a:p>
          <a:p>
            <a:pPr marL="285750" indent="-285750">
              <a:buFont typeface="Wingdings" pitchFamily="2" charset="2"/>
              <a:buChar char="v"/>
            </a:pPr>
            <a:endParaRPr lang="pl-PL" sz="2400" dirty="0">
              <a:solidFill>
                <a:srgbClr val="174161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pl-PL" sz="2400" dirty="0" smtClean="0">
                <a:solidFill>
                  <a:srgbClr val="174161"/>
                </a:solidFill>
              </a:rPr>
              <a:t>przygotowanie plakatu z okazji Tygodnia Edukacji Globalnej                        i informacji o edukacji globalnej </a:t>
            </a:r>
          </a:p>
          <a:p>
            <a:pPr marL="285750" indent="-285750">
              <a:buFont typeface="Wingdings" pitchFamily="2" charset="2"/>
              <a:buChar char="v"/>
            </a:pPr>
            <a:endParaRPr lang="pl-PL" sz="2400" dirty="0">
              <a:solidFill>
                <a:srgbClr val="174161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pl-PL" sz="2400" dirty="0">
                <a:solidFill>
                  <a:srgbClr val="174161"/>
                </a:solidFill>
              </a:rPr>
              <a:t>z</a:t>
            </a:r>
            <a:r>
              <a:rPr lang="pl-PL" sz="2400" dirty="0" smtClean="0">
                <a:solidFill>
                  <a:srgbClr val="174161"/>
                </a:solidFill>
              </a:rPr>
              <a:t>aplanowanie warsztatów z pomocy humanitarnej w grupie </a:t>
            </a:r>
            <a:r>
              <a:rPr lang="pl-PL" sz="2400" dirty="0" err="1" smtClean="0">
                <a:solidFill>
                  <a:srgbClr val="174161"/>
                </a:solidFill>
              </a:rPr>
              <a:t>p.Anny</a:t>
            </a:r>
            <a:r>
              <a:rPr lang="pl-PL" sz="2400" dirty="0" smtClean="0">
                <a:solidFill>
                  <a:srgbClr val="174161"/>
                </a:solidFill>
              </a:rPr>
              <a:t> Gurdak i </a:t>
            </a:r>
            <a:r>
              <a:rPr lang="pl-PL" sz="2400" dirty="0" err="1" smtClean="0">
                <a:solidFill>
                  <a:srgbClr val="174161"/>
                </a:solidFill>
              </a:rPr>
              <a:t>p.Renaty</a:t>
            </a:r>
            <a:r>
              <a:rPr lang="pl-PL" sz="2400" dirty="0" smtClean="0">
                <a:solidFill>
                  <a:srgbClr val="174161"/>
                </a:solidFill>
              </a:rPr>
              <a:t> Konefał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pl-PL" sz="2400" dirty="0" smtClean="0">
                <a:solidFill>
                  <a:srgbClr val="174161"/>
                </a:solidFill>
              </a:rPr>
              <a:t>przygotowanie wystawy: Rzeczywistość </a:t>
            </a:r>
            <a:r>
              <a:rPr lang="pl-PL" sz="2400" dirty="0">
                <a:solidFill>
                  <a:srgbClr val="174161"/>
                </a:solidFill>
              </a:rPr>
              <a:t>krajów globalnego </a:t>
            </a:r>
            <a:r>
              <a:rPr lang="pl-PL" sz="2400" dirty="0" smtClean="0">
                <a:solidFill>
                  <a:srgbClr val="174161"/>
                </a:solidFill>
              </a:rPr>
              <a:t>Południa-</a:t>
            </a:r>
            <a:r>
              <a:rPr lang="pl-PL" sz="2400" dirty="0" err="1" smtClean="0">
                <a:solidFill>
                  <a:srgbClr val="174161"/>
                </a:solidFill>
              </a:rPr>
              <a:t>p.Ewa</a:t>
            </a:r>
            <a:r>
              <a:rPr lang="pl-PL" sz="2400" dirty="0" smtClean="0">
                <a:solidFill>
                  <a:srgbClr val="174161"/>
                </a:solidFill>
              </a:rPr>
              <a:t> </a:t>
            </a:r>
            <a:r>
              <a:rPr lang="pl-PL" sz="2400" dirty="0" err="1" smtClean="0">
                <a:solidFill>
                  <a:srgbClr val="174161"/>
                </a:solidFill>
              </a:rPr>
              <a:t>Siwczuk</a:t>
            </a:r>
            <a:r>
              <a:rPr lang="pl-PL" sz="2400" dirty="0" smtClean="0">
                <a:solidFill>
                  <a:srgbClr val="174161"/>
                </a:solidFill>
              </a:rPr>
              <a:t>-Cyma</a:t>
            </a:r>
          </a:p>
          <a:p>
            <a:pPr marL="285750" indent="-285750">
              <a:buFont typeface="Wingdings" pitchFamily="2" charset="2"/>
              <a:buChar char="v"/>
            </a:pPr>
            <a:endParaRPr lang="pl-PL" sz="2400" dirty="0" smtClean="0">
              <a:solidFill>
                <a:srgbClr val="174161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pl-PL" sz="2400" dirty="0">
                <a:solidFill>
                  <a:srgbClr val="174161"/>
                </a:solidFill>
              </a:rPr>
              <a:t>z</a:t>
            </a:r>
            <a:r>
              <a:rPr lang="pl-PL" sz="2400" dirty="0" smtClean="0">
                <a:solidFill>
                  <a:srgbClr val="174161"/>
                </a:solidFill>
              </a:rPr>
              <a:t>aplanowanie warsztatów z pomocy humanitarnej w klasach we współpracy z wychowawcami :z 8 klas zgłosili się chętni uczniowie</a:t>
            </a:r>
          </a:p>
          <a:p>
            <a:pPr marL="285750" indent="-285750">
              <a:buFont typeface="Wingdings" pitchFamily="2" charset="2"/>
              <a:buChar char="v"/>
            </a:pPr>
            <a:endParaRPr lang="pl-PL" sz="2400" dirty="0" smtClean="0">
              <a:solidFill>
                <a:srgbClr val="174161"/>
              </a:solidFill>
            </a:endParaRPr>
          </a:p>
          <a:p>
            <a:pPr marL="285750" indent="-285750">
              <a:buFont typeface="Wingdings" pitchFamily="2" charset="2"/>
              <a:buChar char="v"/>
            </a:pPr>
            <a:r>
              <a:rPr lang="pl-PL" sz="2400" dirty="0" smtClean="0">
                <a:solidFill>
                  <a:srgbClr val="174161"/>
                </a:solidFill>
              </a:rPr>
              <a:t>Zaplanowanie warsztatów: </a:t>
            </a:r>
            <a:r>
              <a:rPr lang="pl-PL" sz="2400" i="1" dirty="0" smtClean="0">
                <a:solidFill>
                  <a:srgbClr val="174161"/>
                </a:solidFill>
              </a:rPr>
              <a:t>Dostęp do wody</a:t>
            </a:r>
            <a:r>
              <a:rPr lang="pl-PL" sz="2400" dirty="0" smtClean="0">
                <a:solidFill>
                  <a:srgbClr val="174161"/>
                </a:solidFill>
              </a:rPr>
              <a:t>-trenerzy PAH-u</a:t>
            </a:r>
          </a:p>
          <a:p>
            <a:pPr marL="285750" indent="-285750">
              <a:buFont typeface="Wingdings" pitchFamily="2" charset="2"/>
              <a:buChar char="v"/>
            </a:pPr>
            <a:endParaRPr lang="pl-PL" sz="2400" dirty="0">
              <a:solidFill>
                <a:srgbClr val="174161"/>
              </a:solidFill>
            </a:endParaRPr>
          </a:p>
          <a:p>
            <a:endParaRPr lang="pl-PL" sz="2400" dirty="0" smtClean="0">
              <a:solidFill>
                <a:srgbClr val="17416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75731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240196" y="595297"/>
            <a:ext cx="8596668" cy="1320800"/>
          </a:xfrm>
        </p:spPr>
        <p:txBody>
          <a:bodyPr/>
          <a:lstStyle/>
          <a:p>
            <a:r>
              <a:rPr lang="pl-PL" b="1" dirty="0" smtClean="0">
                <a:latin typeface="GungSuh"/>
                <a:ea typeface="GungSuh"/>
              </a:rPr>
              <a:t>Warsztaty z pomocy humanitarnej</a:t>
            </a:r>
            <a:endParaRPr lang="pl-PL" b="1" dirty="0">
              <a:latin typeface="GungSuh"/>
              <a:ea typeface="GungSuh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7546" y="1323833"/>
            <a:ext cx="9039803" cy="2101755"/>
          </a:xfrm>
        </p:spPr>
        <p:txBody>
          <a:bodyPr>
            <a:normAutofit fontScale="25000" lnSpcReduction="20000"/>
          </a:bodyPr>
          <a:lstStyle/>
          <a:p>
            <a:r>
              <a:rPr lang="pl-PL" sz="9600" dirty="0"/>
              <a:t>Scenariusze warsztatów</a:t>
            </a:r>
          </a:p>
          <a:p>
            <a:r>
              <a:rPr lang="pl-PL" sz="9600" dirty="0"/>
              <a:t>dla młodzieży</a:t>
            </a:r>
          </a:p>
          <a:p>
            <a:r>
              <a:rPr lang="pl-PL" sz="9600" dirty="0"/>
              <a:t>gimnazjalnej</a:t>
            </a:r>
          </a:p>
          <a:p>
            <a:r>
              <a:rPr lang="pl-PL" sz="9600" dirty="0"/>
              <a:t>i ponadgimnazjalnej</a:t>
            </a:r>
          </a:p>
          <a:p>
            <a:r>
              <a:rPr lang="pl-PL" sz="9600" dirty="0"/>
              <a:t>powstałe w </a:t>
            </a:r>
            <a:r>
              <a:rPr lang="pl-PL" sz="9600" dirty="0" smtClean="0"/>
              <a:t>ramach                                                                         </a:t>
            </a:r>
            <a:r>
              <a:rPr lang="pl-PL" sz="9600" dirty="0"/>
              <a:t>projektu</a:t>
            </a:r>
          </a:p>
          <a:p>
            <a:r>
              <a:rPr lang="pl-PL" sz="9600" dirty="0"/>
              <a:t>Polska Akcja Humanitarna</a:t>
            </a:r>
            <a:r>
              <a:rPr lang="pl-PL" sz="9600" dirty="0" smtClean="0"/>
              <a:t>,                                                                        </a:t>
            </a:r>
            <a:r>
              <a:rPr lang="pl-PL" sz="9600" dirty="0"/>
              <a:t>2012 r.</a:t>
            </a:r>
          </a:p>
          <a:p>
            <a:endParaRPr lang="pl-PL" sz="7200" dirty="0" smtClean="0"/>
          </a:p>
          <a:p>
            <a:endParaRPr lang="pl-PL" sz="7200" dirty="0"/>
          </a:p>
          <a:p>
            <a:endParaRPr lang="pl-PL" sz="7200" dirty="0" smtClean="0"/>
          </a:p>
          <a:p>
            <a:r>
              <a:rPr lang="pl-PL" sz="9600" b="1" dirty="0" smtClean="0"/>
              <a:t>Trenerzy dla</a:t>
            </a:r>
            <a:r>
              <a:rPr lang="pl-PL" sz="9600" b="1" dirty="0"/>
              <a:t> </a:t>
            </a:r>
            <a:r>
              <a:rPr lang="pl-PL" sz="9600" b="1" dirty="0" smtClean="0"/>
              <a:t>młodzieży</a:t>
            </a:r>
            <a:r>
              <a:rPr lang="pl-PL" sz="9600" b="1" dirty="0"/>
              <a:t>!</a:t>
            </a:r>
          </a:p>
          <a:p>
            <a:r>
              <a:rPr lang="pl-PL" sz="9600" b="1" dirty="0" smtClean="0"/>
              <a:t>Wspólnie dla</a:t>
            </a:r>
            <a:r>
              <a:rPr lang="pl-PL" sz="9600" b="1" dirty="0"/>
              <a:t> </a:t>
            </a:r>
            <a:r>
              <a:rPr lang="pl-PL" sz="9600" b="1" dirty="0" smtClean="0"/>
              <a:t>globalnego</a:t>
            </a:r>
            <a:endParaRPr lang="pl-PL" sz="9600" b="1" dirty="0"/>
          </a:p>
          <a:p>
            <a:r>
              <a:rPr lang="pl-PL" sz="9600" b="1" dirty="0"/>
              <a:t>Południa.</a:t>
            </a:r>
          </a:p>
          <a:p>
            <a:pPr marL="0" indent="0">
              <a:buNone/>
            </a:pPr>
            <a:r>
              <a:rPr lang="pl-PL" sz="9600" b="1" dirty="0"/>
              <a:t>  </a:t>
            </a:r>
          </a:p>
        </p:txBody>
      </p:sp>
      <p:pic>
        <p:nvPicPr>
          <p:cNvPr id="5" name="Obraz 4" descr="DSCN729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63238" y="1369315"/>
            <a:ext cx="4335504" cy="3257276"/>
          </a:xfrm>
          <a:prstGeom prst="rect">
            <a:avLst/>
          </a:prstGeom>
        </p:spPr>
      </p:pic>
      <p:pic>
        <p:nvPicPr>
          <p:cNvPr id="6" name="Obraz 5"/>
          <p:cNvPicPr/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624" y="3110195"/>
            <a:ext cx="4431755" cy="35601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69893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ytuł 1"/>
          <p:cNvSpPr>
            <a:spLocks noGrp="1"/>
          </p:cNvSpPr>
          <p:nvPr>
            <p:ph type="title"/>
          </p:nvPr>
        </p:nvSpPr>
        <p:spPr>
          <a:xfrm>
            <a:off x="624417" y="981075"/>
            <a:ext cx="10972800" cy="928688"/>
          </a:xfrm>
        </p:spPr>
        <p:txBody>
          <a:bodyPr/>
          <a:lstStyle/>
          <a:p>
            <a:pPr eaLnBrk="1" hangingPunct="1">
              <a:defRPr/>
            </a:pPr>
            <a:r>
              <a:rPr lang="pl-PL" sz="4800" b="1" dirty="0" smtClean="0">
                <a:solidFill>
                  <a:srgbClr val="006E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Zasady</a:t>
            </a:r>
            <a:r>
              <a:rPr lang="pl-PL" sz="4800" b="1" dirty="0" smtClean="0">
                <a:solidFill>
                  <a:srgbClr val="006E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TCE" pitchFamily="2" charset="0"/>
              </a:rPr>
              <a:t> </a:t>
            </a:r>
            <a:r>
              <a:rPr lang="pl-PL" sz="4800" b="1" dirty="0" smtClean="0">
                <a:solidFill>
                  <a:srgbClr val="006EA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pomocy humanitarnej</a:t>
            </a:r>
          </a:p>
        </p:txBody>
      </p:sp>
      <p:sp>
        <p:nvSpPr>
          <p:cNvPr id="3075" name="Symbol zastępczy zawartości 2"/>
          <p:cNvSpPr>
            <a:spLocks noGrp="1"/>
          </p:cNvSpPr>
          <p:nvPr>
            <p:ph idx="1"/>
          </p:nvPr>
        </p:nvSpPr>
        <p:spPr>
          <a:xfrm>
            <a:off x="285751" y="1733267"/>
            <a:ext cx="11906249" cy="4407184"/>
          </a:xfrm>
        </p:spPr>
        <p:txBody>
          <a:bodyPr/>
          <a:lstStyle/>
          <a:p>
            <a:pPr eaLnBrk="1" hangingPunct="1">
              <a:buFont typeface="Arial" pitchFamily="34" charset="0"/>
              <a:buChar char="•"/>
              <a:defRPr/>
            </a:pPr>
            <a:endParaRPr lang="pl-PL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endParaRPr lang="pl-PL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Zasada humanitaryzmu</a:t>
            </a:r>
            <a:endParaRPr lang="pl-PL" sz="3200" dirty="0" smtClean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Neutralność</a:t>
            </a:r>
            <a:endParaRPr lang="pl-PL" sz="3200" dirty="0" smtClean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Bezstronność</a:t>
            </a:r>
            <a:endParaRPr lang="pl-PL" sz="3200" dirty="0" smtClean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Niezależność</a:t>
            </a:r>
            <a:endParaRPr lang="pl-PL" sz="3200" dirty="0" smtClean="0"/>
          </a:p>
        </p:txBody>
      </p:sp>
      <p:sp>
        <p:nvSpPr>
          <p:cNvPr id="4" name="Tytuł 1"/>
          <p:cNvSpPr txBox="1">
            <a:spLocks/>
          </p:cNvSpPr>
          <p:nvPr/>
        </p:nvSpPr>
        <p:spPr bwMode="auto">
          <a:xfrm>
            <a:off x="9715501" y="6500814"/>
            <a:ext cx="2273300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r>
              <a:rPr lang="pl-PL" sz="900" dirty="0">
                <a:solidFill>
                  <a:srgbClr val="006EAC"/>
                </a:solidFill>
                <a:latin typeface="FuturaTCE" pitchFamily="2" charset="0"/>
                <a:ea typeface="+mj-ea"/>
                <a:cs typeface="+mj-cs"/>
              </a:rPr>
              <a:t>.</a:t>
            </a:r>
          </a:p>
        </p:txBody>
      </p:sp>
      <p:pic>
        <p:nvPicPr>
          <p:cNvPr id="3077" name="Obraz 4" descr="IMG_799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250" y="1992573"/>
            <a:ext cx="6574367" cy="3984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4944533" y="6237289"/>
            <a:ext cx="70442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pl-PL" dirty="0">
                <a:latin typeface="+mn-lt"/>
              </a:rPr>
              <a:t>Dystrybucja wody w </a:t>
            </a:r>
            <a:r>
              <a:rPr lang="pl-PL" dirty="0" err="1">
                <a:latin typeface="+mn-lt"/>
              </a:rPr>
              <a:t>Port-au-Prince</a:t>
            </a:r>
            <a:r>
              <a:rPr lang="pl-PL" dirty="0">
                <a:latin typeface="+mn-lt"/>
              </a:rPr>
              <a:t>. Fot. Bartek Wrześniowski, PAH </a:t>
            </a:r>
          </a:p>
        </p:txBody>
      </p:sp>
    </p:spTree>
    <p:extLst>
      <p:ext uri="{BB962C8B-B14F-4D97-AF65-F5344CB8AC3E}">
        <p14:creationId xmlns="" xmlns:p14="http://schemas.microsoft.com/office/powerpoint/2010/main" val="2087104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seta">
  <a:themeElements>
    <a:clrScheme name="Fas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seta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s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756</TotalTime>
  <Words>1222</Words>
  <Application>Microsoft Office PowerPoint</Application>
  <PresentationFormat>Niestandardowy</PresentationFormat>
  <Paragraphs>235</Paragraphs>
  <Slides>37</Slides>
  <Notes>14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38" baseType="lpstr">
      <vt:lpstr>Faseta</vt:lpstr>
      <vt:lpstr>            Szkolny Klub Wolontariuszy-podsumowanie                     I półrocza   </vt:lpstr>
      <vt:lpstr>   „Aktywne szkoły na rzecz edukacji globalnej”- ogólnopolski projekt organizowany przez Polską Akcję Humanitarną</vt:lpstr>
      <vt:lpstr>Spotkanie z koordynatorami uczniowskim</vt:lpstr>
      <vt:lpstr>Spotkanie z koordynatorami uczniowskim</vt:lpstr>
      <vt:lpstr>Spotkanie z koordynatorami uczniowskim</vt:lpstr>
      <vt:lpstr>EDUKACJA GLOBALNA</vt:lpstr>
      <vt:lpstr>TEG –Tydzień Edukacji Globalnej</vt:lpstr>
      <vt:lpstr>Warsztaty z pomocy humanitarnej</vt:lpstr>
      <vt:lpstr>Zasady pomocy humanitarnej</vt:lpstr>
      <vt:lpstr>PAH na Haiti</vt:lpstr>
      <vt:lpstr>Slajd 11</vt:lpstr>
      <vt:lpstr>Haiti- Warsztat protetyczny w Port au Prince</vt:lpstr>
      <vt:lpstr>PAH w Japonii</vt:lpstr>
      <vt:lpstr>PAH w Japonii</vt:lpstr>
      <vt:lpstr>PAH dla powodzian w Polsce ‘97</vt:lpstr>
      <vt:lpstr>Powódź w Polsce- przykłady nieadekwatnej pomocy</vt:lpstr>
      <vt:lpstr>Pomoc humanitarna. Jak mądrze pomagać-warsztaty</vt:lpstr>
      <vt:lpstr>Nauka kołysanki i liczenia do 10                      w języku suahili</vt:lpstr>
      <vt:lpstr>Adekwatna i nieadekwatna pomoc humanitarna</vt:lpstr>
      <vt:lpstr>Warsztaty w III B</vt:lpstr>
      <vt:lpstr>Pomoc humanitarna-II B-                      warsztaty</vt:lpstr>
      <vt:lpstr>Dostęp do wody…warsztaty z trenerem PAH-u</vt:lpstr>
      <vt:lpstr>Wystawa: Rzeczywistość krajów globalnego Południa-I piętro naszej szkoły</vt:lpstr>
      <vt:lpstr>Konkurs plastyczny z edukacji globalnej</vt:lpstr>
      <vt:lpstr>Dostęp do źródeł…spotkanie grup projektowych z koodynatorami</vt:lpstr>
      <vt:lpstr>Wypowiedz afrykańskiej pisarki przeciw stereotypom</vt:lpstr>
      <vt:lpstr>Sprawiedliwy Handel</vt:lpstr>
      <vt:lpstr>Spotkanie z... Zambią</vt:lpstr>
      <vt:lpstr>Spotkanie z Afryką to lekcja pokory</vt:lpstr>
      <vt:lpstr>Szlachetna paczka 2013</vt:lpstr>
      <vt:lpstr>Przygotowanie paczki</vt:lpstr>
      <vt:lpstr>Spotkanie w sztabie SZLACHETNEJ PACZKI</vt:lpstr>
      <vt:lpstr>e-SENIOR-dialog międzypokoleniowy </vt:lpstr>
      <vt:lpstr>Nasi uczniowie w roli  nauczycieli</vt:lpstr>
      <vt:lpstr>e-senior –konferencja podsumowująca projekt w siedzibie Wsparcia</vt:lpstr>
      <vt:lpstr>Wolontariat. Tak trzymaj. Edycja 2013 – Młodzi-SMK Zaleszany</vt:lpstr>
      <vt:lpstr>Slajd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Szkolny Klub Wolontariuszy</dc:title>
  <dc:creator>Epex</dc:creator>
  <cp:lastModifiedBy>bibliotekarz01</cp:lastModifiedBy>
  <cp:revision>59</cp:revision>
  <dcterms:created xsi:type="dcterms:W3CDTF">2012-08-15T16:54:36Z</dcterms:created>
  <dcterms:modified xsi:type="dcterms:W3CDTF">2014-06-10T09:13:42Z</dcterms:modified>
</cp:coreProperties>
</file>