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avi" ContentType="video/avi"/>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61" r:id="rId2"/>
    <p:sldId id="384" r:id="rId3"/>
    <p:sldId id="352" r:id="rId4"/>
    <p:sldId id="257" r:id="rId5"/>
    <p:sldId id="287" r:id="rId6"/>
    <p:sldId id="288" r:id="rId7"/>
    <p:sldId id="289" r:id="rId8"/>
    <p:sldId id="290" r:id="rId9"/>
    <p:sldId id="292" r:id="rId10"/>
    <p:sldId id="386" r:id="rId11"/>
    <p:sldId id="388" r:id="rId12"/>
    <p:sldId id="350" r:id="rId13"/>
    <p:sldId id="295" r:id="rId14"/>
    <p:sldId id="297" r:id="rId15"/>
    <p:sldId id="298" r:id="rId16"/>
    <p:sldId id="299" r:id="rId17"/>
    <p:sldId id="300" r:id="rId18"/>
    <p:sldId id="301" r:id="rId19"/>
    <p:sldId id="327" r:id="rId20"/>
    <p:sldId id="370" r:id="rId21"/>
    <p:sldId id="391" r:id="rId22"/>
    <p:sldId id="372" r:id="rId23"/>
    <p:sldId id="374" r:id="rId24"/>
    <p:sldId id="371" r:id="rId25"/>
    <p:sldId id="377" r:id="rId26"/>
    <p:sldId id="303" r:id="rId27"/>
    <p:sldId id="356" r:id="rId28"/>
    <p:sldId id="360" r:id="rId29"/>
    <p:sldId id="390" r:id="rId30"/>
    <p:sldId id="361" r:id="rId31"/>
    <p:sldId id="305" r:id="rId32"/>
    <p:sldId id="342" r:id="rId33"/>
    <p:sldId id="307" r:id="rId34"/>
    <p:sldId id="344" r:id="rId35"/>
    <p:sldId id="381" r:id="rId36"/>
    <p:sldId id="358" r:id="rId37"/>
    <p:sldId id="359" r:id="rId38"/>
    <p:sldId id="325" r:id="rId39"/>
    <p:sldId id="383" r:id="rId40"/>
    <p:sldId id="328" r:id="rId4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102" y="-114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0E08F-DCDC-4A43-9337-5DF11D6512F3}" type="datetimeFigureOut">
              <a:rPr lang="pl-PL" smtClean="0"/>
              <a:pPr/>
              <a:t>2014-06-05</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9FBE9C-72B3-4F0F-A737-86C09939403C}" type="slidenum">
              <a:rPr lang="pl-PL" smtClean="0"/>
              <a:pPr/>
              <a:t>‹#›</a:t>
            </a:fld>
            <a:endParaRPr lang="pl-PL"/>
          </a:p>
        </p:txBody>
      </p:sp>
    </p:spTree>
    <p:extLst>
      <p:ext uri="{BB962C8B-B14F-4D97-AF65-F5344CB8AC3E}">
        <p14:creationId xmlns="" xmlns:p14="http://schemas.microsoft.com/office/powerpoint/2010/main" val="2110336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Symbol zastępczy notatek 2"/>
          <p:cNvSpPr>
            <a:spLocks noGrp="1"/>
          </p:cNvSpPr>
          <p:nvPr>
            <p:ph type="body" idx="1"/>
          </p:nvPr>
        </p:nvSpPr>
        <p:spPr>
          <a:xfrm>
            <a:off x="685800" y="4343400"/>
            <a:ext cx="5486400" cy="4114800"/>
          </a:xfrm>
          <a:prstGeom prst="rect">
            <a:avLst/>
          </a:prstGeom>
        </p:spPr>
        <p:txBody>
          <a:bodyPr/>
          <a:lstStyle/>
          <a:p>
            <a:endParaRPr lang="pl-PL" dirty="0"/>
          </a:p>
        </p:txBody>
      </p:sp>
    </p:spTree>
    <p:extLst>
      <p:ext uri="{BB962C8B-B14F-4D97-AF65-F5344CB8AC3E}">
        <p14:creationId xmlns="" xmlns:p14="http://schemas.microsoft.com/office/powerpoint/2010/main" val="333171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6627" name="Rectangle 2"/>
          <p:cNvSpPr txBox="1">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30723" name="Rectangle 2"/>
          <p:cNvSpPr txBox="1">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pl-P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pl-PL" smtClean="0"/>
              <a:t>Kliknij, aby edytować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5675877-5594-4249-A284-8E72177A919F}"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5675877-5594-4249-A284-8E72177A919F}"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5675877-5594-4249-A284-8E72177A919F}" type="slidenum">
              <a:rPr lang="pl-PL" smtClean="0"/>
              <a:pPr/>
              <a:t>‹#›</a:t>
            </a:fld>
            <a:endParaRPr lang="pl-PL"/>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5675877-5594-4249-A284-8E72177A919F}" type="slidenum">
              <a:rPr lang="pl-PL" smtClean="0"/>
              <a:pPr/>
              <a:t>‹#›</a:t>
            </a:fld>
            <a:endParaRPr lang="pl-PL"/>
          </a:p>
        </p:txBody>
      </p:sp>
      <p:sp>
        <p:nvSpPr>
          <p:cNvPr id="7" name="Title 6"/>
          <p:cNvSpPr>
            <a:spLocks noGrp="1"/>
          </p:cNvSpPr>
          <p:nvPr>
            <p:ph type="title"/>
          </p:nvPr>
        </p:nvSpPr>
        <p:spPr/>
        <p:txBody>
          <a:bodyPr/>
          <a:lstStyle/>
          <a:p>
            <a:r>
              <a:rPr lang="pl-PL" smtClean="0"/>
              <a:t>Kliknij, aby edytować styl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5675877-5594-4249-A284-8E72177A919F}"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5" name="Date Placeholder 4"/>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5675877-5594-4249-A284-8E72177A919F}" type="slidenum">
              <a:rPr lang="pl-PL" smtClean="0"/>
              <a:pPr/>
              <a:t>‹#›</a:t>
            </a:fld>
            <a:endParaRPr lang="pl-PL"/>
          </a:p>
        </p:txBody>
      </p:sp>
      <p:sp>
        <p:nvSpPr>
          <p:cNvPr id="9" name="Content Placeholder 8"/>
          <p:cNvSpPr>
            <a:spLocks noGrp="1"/>
          </p:cNvSpPr>
          <p:nvPr>
            <p:ph sz="quarter" idx="13"/>
          </p:nvPr>
        </p:nvSpPr>
        <p:spPr>
          <a:xfrm>
            <a:off x="676655"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05675877-5594-4249-A284-8E72177A919F}"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05675877-5594-4249-A284-8E72177A919F}"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05675877-5594-4249-A284-8E72177A919F}"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5675877-5594-4249-A284-8E72177A919F}" type="slidenum">
              <a:rPr lang="pl-PL" smtClean="0"/>
              <a:pPr/>
              <a:t>‹#›</a:t>
            </a:fld>
            <a:endParaRPr lang="pl-PL"/>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pl-PL" smtClean="0"/>
              <a:t>Kliknij, aby edytować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pl-PL" smtClean="0"/>
              <a:t>Kliknij, aby edytować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F447C1E9-F0F6-4869-B874-228C2E2BB81D}" type="datetimeFigureOut">
              <a:rPr lang="pl-PL" smtClean="0"/>
              <a:pPr/>
              <a:t>2014-06-05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5675877-5594-4249-A284-8E72177A919F}" type="slidenum">
              <a:rPr lang="pl-PL" smtClean="0"/>
              <a:pPr/>
              <a:t>‹#›</a:t>
            </a:fld>
            <a:endParaRPr lang="pl-PL"/>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defTabSz="449263" fontAlgn="base">
              <a:spcBef>
                <a:spcPct val="0"/>
              </a:spcBef>
              <a:spcAft>
                <a:spcPct val="0"/>
              </a:spcAft>
              <a:buClr>
                <a:srgbClr val="000000"/>
              </a:buClr>
              <a:buSzPct val="100000"/>
              <a:buFont typeface="Times New Roman" pitchFamily="16" charset="0"/>
              <a:buNone/>
              <a:defRPr/>
            </a:pPr>
            <a:endParaRPr lang="pl-PL">
              <a:solidFill>
                <a:prstClr val="black"/>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defTabSz="449263" fontAlgn="base">
              <a:spcBef>
                <a:spcPct val="0"/>
              </a:spcBef>
              <a:spcAft>
                <a:spcPct val="0"/>
              </a:spcAft>
              <a:buClr>
                <a:srgbClr val="000000"/>
              </a:buClr>
              <a:buSzPct val="100000"/>
              <a:buFont typeface="Times New Roman" pitchFamily="16" charset="0"/>
              <a:buNone/>
              <a:defRPr/>
            </a:pPr>
            <a:endParaRPr lang="pl-PL">
              <a:solidFill>
                <a:prstClr val="black"/>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defTabSz="449263" fontAlgn="base">
              <a:spcBef>
                <a:spcPct val="0"/>
              </a:spcBef>
              <a:spcAft>
                <a:spcPct val="0"/>
              </a:spcAft>
              <a:buClr>
                <a:srgbClr val="000000"/>
              </a:buClr>
              <a:buSzPct val="100000"/>
              <a:buFont typeface="Times New Roman" pitchFamily="16" charset="0"/>
              <a:buNone/>
              <a:defRPr/>
            </a:pPr>
            <a:fld id="{FA1FF783-AC64-485A-B5B0-579BE2106E03}" type="slidenum">
              <a:rPr lang="pl-PL" smtClean="0">
                <a:solidFill>
                  <a:prstClr val="black"/>
                </a:solidFill>
              </a:rPr>
              <a:pPr defTabSz="449263" fontAlgn="base">
                <a:spcBef>
                  <a:spcPct val="0"/>
                </a:spcBef>
                <a:spcAft>
                  <a:spcPct val="0"/>
                </a:spcAft>
                <a:buClr>
                  <a:srgbClr val="000000"/>
                </a:buClr>
                <a:buSzPct val="100000"/>
                <a:buFont typeface="Times New Roman" pitchFamily="16" charset="0"/>
                <a:buNone/>
                <a:defRPr/>
              </a:pPr>
              <a:t>‹#›</a:t>
            </a:fld>
            <a:endParaRPr lang="pl-PL">
              <a:solidFill>
                <a:prstClr val="black"/>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media/media1.avi"/><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pah.org.pl/multimedia/20/25/prawo_do_wody" TargetMode="External"/><Relationship Id="rId2" Type="http://schemas.openxmlformats.org/officeDocument/2006/relationships/hyperlink" Target="http://www.pah.org.pl/multimedia" TargetMode="External"/><Relationship Id="rId1" Type="http://schemas.openxmlformats.org/officeDocument/2006/relationships/slideLayout" Target="../slideLayouts/slideLayout2.xml"/><Relationship Id="rId5" Type="http://schemas.openxmlformats.org/officeDocument/2006/relationships/hyperlink" Target="http://www.mamahope.org/unlock-potential/" TargetMode="External"/><Relationship Id="rId4" Type="http://schemas.openxmlformats.org/officeDocument/2006/relationships/hyperlink" Target="http://www.ted.com/talks/chimamanda_adichie_the_danger_of_a_single_story.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hyperlink" Target="http://www.trzeci/" TargetMode="External"/><Relationship Id="rId2" Type="http://schemas.openxmlformats.org/officeDocument/2006/relationships/hyperlink" Target="http://www.sprawiedliwyhandel.pl/"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hyperlink" Target="http://www.cleanclothes.p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rican Men. Hollywood Stereotypes. [mamahope.org].avi">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692696"/>
            <a:ext cx="9144000" cy="5143500"/>
          </a:xfrm>
          <a:prstGeom prst="rect">
            <a:avLst/>
          </a:prstGeom>
        </p:spPr>
      </p:pic>
    </p:spTree>
    <p:extLst>
      <p:ext uri="{BB962C8B-B14F-4D97-AF65-F5344CB8AC3E}">
        <p14:creationId xmlns="" xmlns:p14="http://schemas.microsoft.com/office/powerpoint/2010/main" val="56319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635196754062846226.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tretch>
            <a:fillRect/>
          </a:stretch>
        </p:blipFill>
        <p:spPr bwMode="auto">
          <a:xfrm>
            <a:off x="4644340" y="2852936"/>
            <a:ext cx="4227622" cy="281409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ytuł 1"/>
          <p:cNvSpPr>
            <a:spLocks noGrp="1"/>
          </p:cNvSpPr>
          <p:nvPr>
            <p:ph type="title"/>
          </p:nvPr>
        </p:nvSpPr>
        <p:spPr>
          <a:xfrm>
            <a:off x="330771" y="350292"/>
            <a:ext cx="7609006" cy="1320800"/>
          </a:xfrm>
        </p:spPr>
        <p:txBody>
          <a:bodyPr>
            <a:normAutofit fontScale="90000"/>
          </a:bodyPr>
          <a:lstStyle/>
          <a:p>
            <a:pPr algn="ctr"/>
            <a:r>
              <a:rPr lang="pl-PL" b="1" dirty="0" smtClean="0"/>
              <a:t>Konkurs plastyczny z edukacji globalnej</a:t>
            </a:r>
            <a:endParaRPr lang="pl-PL" b="1" dirty="0"/>
          </a:p>
        </p:txBody>
      </p:sp>
      <p:sp>
        <p:nvSpPr>
          <p:cNvPr id="6" name="pole tekstowe 5"/>
          <p:cNvSpPr txBox="1"/>
          <p:nvPr/>
        </p:nvSpPr>
        <p:spPr>
          <a:xfrm>
            <a:off x="386260" y="1649760"/>
            <a:ext cx="7570115" cy="6032421"/>
          </a:xfrm>
          <a:prstGeom prst="rect">
            <a:avLst/>
          </a:prstGeom>
          <a:noFill/>
        </p:spPr>
        <p:txBody>
          <a:bodyPr wrap="square" rtlCol="0">
            <a:spAutoFit/>
          </a:bodyPr>
          <a:lstStyle/>
          <a:p>
            <a:r>
              <a:rPr lang="pl-PL" sz="2800" b="1" dirty="0" smtClean="0">
                <a:solidFill>
                  <a:srgbClr val="96D141">
                    <a:lumMod val="50000"/>
                  </a:srgbClr>
                </a:solidFill>
              </a:rPr>
              <a:t>Pomoc humanitarna adekwatna                                                i nieadekwatna- konkurs plastyczny</a:t>
            </a:r>
          </a:p>
          <a:p>
            <a:endParaRPr lang="pl-PL" sz="2400" b="1" dirty="0">
              <a:solidFill>
                <a:srgbClr val="96D141">
                  <a:lumMod val="50000"/>
                </a:srgbClr>
              </a:solidFill>
            </a:endParaRPr>
          </a:p>
          <a:p>
            <a:r>
              <a:rPr lang="pl-PL" b="1" dirty="0" smtClean="0"/>
              <a:t>Wyniki </a:t>
            </a:r>
            <a:r>
              <a:rPr lang="pl-PL" b="1" dirty="0"/>
              <a:t>konkursu </a:t>
            </a:r>
            <a:r>
              <a:rPr lang="pl-PL" b="1" dirty="0" smtClean="0"/>
              <a:t>:</a:t>
            </a:r>
            <a:endParaRPr lang="pl-PL" dirty="0"/>
          </a:p>
          <a:p>
            <a:r>
              <a:rPr lang="pl-PL" b="1" i="1" dirty="0"/>
              <a:t> </a:t>
            </a:r>
            <a:endParaRPr lang="pl-PL" dirty="0"/>
          </a:p>
          <a:p>
            <a:r>
              <a:rPr lang="pl-PL" sz="2000" b="1" i="1" dirty="0"/>
              <a:t>I miejsce: </a:t>
            </a:r>
            <a:r>
              <a:rPr lang="pl-PL" sz="2000" b="1" i="1" dirty="0">
                <a:solidFill>
                  <a:schemeClr val="accent1">
                    <a:lumMod val="50000"/>
                  </a:schemeClr>
                </a:solidFill>
              </a:rPr>
              <a:t>Oliwia </a:t>
            </a:r>
            <a:r>
              <a:rPr lang="pl-PL" sz="2000" b="1" i="1" dirty="0" err="1" smtClean="0">
                <a:solidFill>
                  <a:schemeClr val="accent1">
                    <a:lumMod val="50000"/>
                  </a:schemeClr>
                </a:solidFill>
              </a:rPr>
              <a:t>Licak</a:t>
            </a:r>
            <a:endParaRPr lang="pl-PL" sz="2000" dirty="0">
              <a:solidFill>
                <a:schemeClr val="accent1">
                  <a:lumMod val="50000"/>
                </a:schemeClr>
              </a:solidFill>
            </a:endParaRPr>
          </a:p>
          <a:p>
            <a:r>
              <a:rPr lang="pl-PL" sz="2000" b="1" i="1" dirty="0"/>
              <a:t> </a:t>
            </a:r>
            <a:endParaRPr lang="pl-PL" sz="2000" dirty="0"/>
          </a:p>
          <a:p>
            <a:r>
              <a:rPr lang="pl-PL" sz="2000" b="1" i="1" dirty="0"/>
              <a:t>II miejsce: </a:t>
            </a:r>
            <a:r>
              <a:rPr lang="pl-PL" sz="2000" b="1" i="1" dirty="0">
                <a:solidFill>
                  <a:schemeClr val="accent1">
                    <a:lumMod val="50000"/>
                  </a:schemeClr>
                </a:solidFill>
              </a:rPr>
              <a:t>Izabela Kotulska i Olga Zięba    </a:t>
            </a:r>
            <a:r>
              <a:rPr lang="pl-PL" sz="2000" b="1" i="1" dirty="0"/>
              <a:t>           </a:t>
            </a:r>
            <a:r>
              <a:rPr lang="pl-PL" sz="2000" b="1" i="1" dirty="0" smtClean="0"/>
              <a:t>                                            </a:t>
            </a:r>
            <a:endParaRPr lang="pl-PL" sz="2000" dirty="0"/>
          </a:p>
          <a:p>
            <a:r>
              <a:rPr lang="pl-PL" sz="2000" b="1" i="1" dirty="0"/>
              <a:t> </a:t>
            </a:r>
            <a:endParaRPr lang="pl-PL" sz="2000" dirty="0"/>
          </a:p>
          <a:p>
            <a:r>
              <a:rPr lang="pl-PL" sz="2000" b="1" i="1" dirty="0"/>
              <a:t>III miejsce :</a:t>
            </a:r>
            <a:r>
              <a:rPr lang="pl-PL" sz="2000" b="1" i="1" dirty="0" smtClean="0">
                <a:solidFill>
                  <a:schemeClr val="accent1">
                    <a:lumMod val="50000"/>
                  </a:schemeClr>
                </a:solidFill>
              </a:rPr>
              <a:t>Wiktoria Serafin   </a:t>
            </a:r>
            <a:r>
              <a:rPr lang="pl-PL" sz="2000" b="1" i="1" dirty="0" smtClean="0"/>
              <a:t>                                                                             oraz  </a:t>
            </a:r>
            <a:r>
              <a:rPr lang="pl-PL" sz="2000" b="1" i="1" dirty="0">
                <a:solidFill>
                  <a:srgbClr val="00B050"/>
                </a:solidFill>
              </a:rPr>
              <a:t>Beata Stochla i Artur Kosiorowski </a:t>
            </a:r>
            <a:endParaRPr lang="pl-PL" sz="2000" b="1" i="1" dirty="0" smtClean="0">
              <a:solidFill>
                <a:srgbClr val="00B050"/>
              </a:solidFill>
            </a:endParaRPr>
          </a:p>
          <a:p>
            <a:endParaRPr lang="pl-PL" sz="2000" dirty="0" smtClean="0">
              <a:solidFill>
                <a:prstClr val="black"/>
              </a:solidFill>
            </a:endParaRPr>
          </a:p>
          <a:p>
            <a:r>
              <a:rPr lang="pl-PL" sz="2000" b="1" dirty="0" smtClean="0">
                <a:solidFill>
                  <a:srgbClr val="C00000"/>
                </a:solidFill>
              </a:rPr>
              <a:t>Gratulujemy !</a:t>
            </a:r>
          </a:p>
          <a:p>
            <a:endParaRPr lang="pl-PL" dirty="0" smtClean="0">
              <a:solidFill>
                <a:prstClr val="black"/>
              </a:solidFill>
            </a:endParaRPr>
          </a:p>
          <a:p>
            <a:endParaRPr lang="pl-PL" dirty="0">
              <a:solidFill>
                <a:prstClr val="black"/>
              </a:solidFill>
            </a:endParaRPr>
          </a:p>
          <a:p>
            <a:r>
              <a:rPr lang="pl-PL" sz="2000" b="1" dirty="0" smtClean="0">
                <a:solidFill>
                  <a:schemeClr val="tx2">
                    <a:lumMod val="75000"/>
                  </a:schemeClr>
                </a:solidFill>
              </a:rPr>
              <a:t>Koordynator prac plastycznych w projekcie: </a:t>
            </a:r>
            <a:r>
              <a:rPr lang="pl-PL" sz="2000" b="1" dirty="0" err="1" smtClean="0">
                <a:solidFill>
                  <a:schemeClr val="tx2">
                    <a:lumMod val="75000"/>
                  </a:schemeClr>
                </a:solidFill>
              </a:rPr>
              <a:t>p.Ewa</a:t>
            </a:r>
            <a:r>
              <a:rPr lang="pl-PL" sz="2000" b="1" dirty="0" smtClean="0">
                <a:solidFill>
                  <a:schemeClr val="tx2">
                    <a:lumMod val="75000"/>
                  </a:schemeClr>
                </a:solidFill>
              </a:rPr>
              <a:t> </a:t>
            </a:r>
            <a:r>
              <a:rPr lang="pl-PL" sz="2000" b="1" dirty="0" err="1" smtClean="0">
                <a:solidFill>
                  <a:schemeClr val="tx2">
                    <a:lumMod val="75000"/>
                  </a:schemeClr>
                </a:solidFill>
              </a:rPr>
              <a:t>Siwczuk</a:t>
            </a:r>
            <a:r>
              <a:rPr lang="pl-PL" sz="2000" b="1" dirty="0" smtClean="0">
                <a:solidFill>
                  <a:schemeClr val="tx2">
                    <a:lumMod val="75000"/>
                  </a:schemeClr>
                </a:solidFill>
              </a:rPr>
              <a:t>- Cyma</a:t>
            </a:r>
          </a:p>
          <a:p>
            <a:endParaRPr lang="pl-PL" dirty="0">
              <a:solidFill>
                <a:prstClr val="black"/>
              </a:solidFill>
            </a:endParaRPr>
          </a:p>
          <a:p>
            <a:endParaRPr lang="pl-PL" dirty="0" smtClean="0">
              <a:solidFill>
                <a:prstClr val="black"/>
              </a:solidFill>
            </a:endParaRPr>
          </a:p>
          <a:p>
            <a:endParaRPr lang="pl-PL" dirty="0">
              <a:solidFill>
                <a:prstClr val="black"/>
              </a:solidFill>
            </a:endParaRPr>
          </a:p>
        </p:txBody>
      </p:sp>
      <p:sp>
        <p:nvSpPr>
          <p:cNvPr id="3" name="pole tekstowe 2"/>
          <p:cNvSpPr txBox="1"/>
          <p:nvPr/>
        </p:nvSpPr>
        <p:spPr>
          <a:xfrm>
            <a:off x="6588224" y="5805264"/>
            <a:ext cx="1656184" cy="369332"/>
          </a:xfrm>
          <a:prstGeom prst="rect">
            <a:avLst/>
          </a:prstGeom>
          <a:noFill/>
        </p:spPr>
        <p:txBody>
          <a:bodyPr wrap="square" rtlCol="0">
            <a:spAutoFit/>
          </a:bodyPr>
          <a:lstStyle/>
          <a:p>
            <a:r>
              <a:rPr lang="pl-PL" b="1" dirty="0" smtClean="0"/>
              <a:t>Filipiny-2014r.</a:t>
            </a:r>
            <a:endParaRPr lang="pl-PL" b="1" dirty="0"/>
          </a:p>
        </p:txBody>
      </p:sp>
    </p:spTree>
    <p:extLst>
      <p:ext uri="{BB962C8B-B14F-4D97-AF65-F5344CB8AC3E}">
        <p14:creationId xmlns="" xmlns:p14="http://schemas.microsoft.com/office/powerpoint/2010/main" val="48629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772816"/>
            <a:ext cx="8141268" cy="3880773"/>
          </a:xfrm>
        </p:spPr>
        <p:txBody>
          <a:bodyPr>
            <a:noAutofit/>
          </a:bodyPr>
          <a:lstStyle/>
          <a:p>
            <a:r>
              <a:rPr lang="en-US" sz="2000" b="1" dirty="0"/>
              <a:t>Multimedia PAH</a:t>
            </a:r>
            <a:endParaRPr lang="pl-PL" sz="2000" dirty="0"/>
          </a:p>
          <a:p>
            <a:r>
              <a:rPr lang="pl-PL" sz="2000" u="sng" dirty="0">
                <a:hlinkClick r:id="rId2"/>
              </a:rPr>
              <a:t>http://www.pah.org.pl/multimedia</a:t>
            </a:r>
            <a:r>
              <a:rPr lang="pl-PL" sz="2000" dirty="0"/>
              <a:t> - zestaw wystaw i filmów do wykorzystania w </a:t>
            </a:r>
            <a:r>
              <a:rPr lang="pl-PL" sz="2000" dirty="0" smtClean="0"/>
              <a:t>szkole </a:t>
            </a:r>
            <a:r>
              <a:rPr lang="pl-PL" sz="2000" dirty="0"/>
              <a:t>  </a:t>
            </a:r>
          </a:p>
          <a:p>
            <a:r>
              <a:rPr lang="pl-PL" sz="2000" dirty="0" smtClean="0"/>
              <a:t>Filmik o dostępie do wody: </a:t>
            </a:r>
            <a:r>
              <a:rPr lang="pl-PL" sz="2000" dirty="0"/>
              <a:t> </a:t>
            </a:r>
            <a:r>
              <a:rPr lang="pl-PL" sz="2000" u="sng" dirty="0">
                <a:hlinkClick r:id="rId3"/>
              </a:rPr>
              <a:t>http://</a:t>
            </a:r>
            <a:r>
              <a:rPr lang="pl-PL" sz="2000" u="sng" dirty="0" smtClean="0">
                <a:hlinkClick r:id="rId3"/>
              </a:rPr>
              <a:t>www.pah.org.pl/multimedia/20/25/prawo_do_wody</a:t>
            </a:r>
            <a:endParaRPr lang="pl-PL" sz="2000" dirty="0"/>
          </a:p>
          <a:p>
            <a:r>
              <a:rPr lang="pl-PL" sz="2000" b="1" dirty="0"/>
              <a:t>Materiały audiowizualne</a:t>
            </a:r>
            <a:endParaRPr lang="pl-PL" sz="2000" dirty="0"/>
          </a:p>
          <a:p>
            <a:r>
              <a:rPr lang="pl-PL" sz="2000" u="sng" dirty="0">
                <a:hlinkClick r:id="rId4"/>
              </a:rPr>
              <a:t>http://www.ted.com/talks/chimamanda_adichie_the_danger_of_a_single_story.html</a:t>
            </a:r>
            <a:r>
              <a:rPr lang="pl-PL" sz="2000" dirty="0"/>
              <a:t> - pisarka </a:t>
            </a:r>
            <a:r>
              <a:rPr lang="pl-PL" sz="2000" dirty="0" err="1"/>
              <a:t>Chimamanda</a:t>
            </a:r>
            <a:r>
              <a:rPr lang="pl-PL" sz="2000" dirty="0"/>
              <a:t> </a:t>
            </a:r>
            <a:r>
              <a:rPr lang="pl-PL" sz="2000" dirty="0" err="1"/>
              <a:t>Adichie</a:t>
            </a:r>
            <a:r>
              <a:rPr lang="pl-PL" sz="2000" dirty="0"/>
              <a:t> opowiada o tym, jak odkryła swoją tożsamość kulturową i ostrzega przed tym, że styczność tylko z jedną opowieścią na temat innej osoby lub kraju, jest wielkim nieporozumieniem i bardzo nas </a:t>
            </a:r>
            <a:r>
              <a:rPr lang="pl-PL" sz="2000" dirty="0" smtClean="0"/>
              <a:t>ogranicza</a:t>
            </a:r>
            <a:endParaRPr lang="pl-PL" sz="2000" dirty="0"/>
          </a:p>
          <a:p>
            <a:r>
              <a:rPr lang="pl-PL" sz="2000" b="1" dirty="0"/>
              <a:t>Materiały anglojęzyczne</a:t>
            </a:r>
            <a:endParaRPr lang="pl-PL" sz="2000" dirty="0"/>
          </a:p>
          <a:p>
            <a:r>
              <a:rPr lang="pl-PL" sz="2000" u="sng" dirty="0">
                <a:hlinkClick r:id="rId5"/>
              </a:rPr>
              <a:t>http://www.mamahope.org/unlock-potential/</a:t>
            </a:r>
            <a:r>
              <a:rPr lang="pl-PL" sz="2000" dirty="0"/>
              <a:t> - bardzo ciekawe filmiki obalające </a:t>
            </a:r>
            <a:r>
              <a:rPr lang="pl-PL" sz="2000" dirty="0" smtClean="0"/>
              <a:t>stereotypy </a:t>
            </a:r>
            <a:endParaRPr lang="pl-PL" sz="2000" dirty="0"/>
          </a:p>
        </p:txBody>
      </p:sp>
      <p:sp>
        <p:nvSpPr>
          <p:cNvPr id="2" name="Tytuł 1"/>
          <p:cNvSpPr>
            <a:spLocks noGrp="1"/>
          </p:cNvSpPr>
          <p:nvPr>
            <p:ph type="title"/>
          </p:nvPr>
        </p:nvSpPr>
        <p:spPr>
          <a:xfrm>
            <a:off x="0" y="404664"/>
            <a:ext cx="9540552" cy="1320800"/>
          </a:xfrm>
        </p:spPr>
        <p:txBody>
          <a:bodyPr>
            <a:normAutofit fontScale="90000"/>
          </a:bodyPr>
          <a:lstStyle/>
          <a:p>
            <a:pPr algn="ctr"/>
            <a:r>
              <a:rPr lang="pl-PL" b="1" dirty="0" smtClean="0">
                <a:solidFill>
                  <a:schemeClr val="tx1"/>
                </a:solidFill>
              </a:rPr>
              <a:t>Wypowiedź afrykańskiej pisarki przeciw stereotypom</a:t>
            </a:r>
            <a:r>
              <a:rPr lang="pl-PL" dirty="0" smtClean="0">
                <a:solidFill>
                  <a:schemeClr val="accent3">
                    <a:lumMod val="20000"/>
                    <a:lumOff val="80000"/>
                  </a:schemeClr>
                </a:solidFill>
              </a:rPr>
              <a:t>-</a:t>
            </a:r>
            <a:r>
              <a:rPr lang="pl-PL" b="1" dirty="0" smtClean="0">
                <a:solidFill>
                  <a:schemeClr val="accent3">
                    <a:lumMod val="20000"/>
                    <a:lumOff val="80000"/>
                  </a:schemeClr>
                </a:solidFill>
              </a:rPr>
              <a:t>spotkanie </a:t>
            </a:r>
            <a:r>
              <a:rPr lang="pl-PL" b="1" dirty="0" smtClean="0">
                <a:solidFill>
                  <a:schemeClr val="accent4">
                    <a:lumMod val="40000"/>
                    <a:lumOff val="60000"/>
                  </a:schemeClr>
                </a:solidFill>
              </a:rPr>
              <a:t>warsztatowe</a:t>
            </a:r>
            <a:endParaRPr lang="pl-PL" b="1" dirty="0">
              <a:solidFill>
                <a:schemeClr val="accent4">
                  <a:lumMod val="40000"/>
                  <a:lumOff val="60000"/>
                </a:schemeClr>
              </a:solidFill>
            </a:endParaRPr>
          </a:p>
        </p:txBody>
      </p:sp>
    </p:spTree>
    <p:extLst>
      <p:ext uri="{BB962C8B-B14F-4D97-AF65-F5344CB8AC3E}">
        <p14:creationId xmlns="" xmlns:p14="http://schemas.microsoft.com/office/powerpoint/2010/main" val="1370089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bliotekarz01\Desktop\zambia 2.JPG"/>
          <p:cNvPicPr>
            <a:picLocks noGrp="1" noChangeAspect="1" noChangeArrowheads="1"/>
          </p:cNvPicPr>
          <p:nvPr>
            <p:ph idx="1"/>
          </p:nvPr>
        </p:nvPicPr>
        <p:blipFill>
          <a:blip r:embed="rId2" cstate="print"/>
          <a:srcRect/>
          <a:stretch>
            <a:fillRect/>
          </a:stretch>
        </p:blipFill>
        <p:spPr bwMode="auto">
          <a:xfrm>
            <a:off x="4067944" y="3573016"/>
            <a:ext cx="4780489" cy="3196952"/>
          </a:xfrm>
          <a:prstGeom prst="rect">
            <a:avLst/>
          </a:prstGeom>
          <a:ln>
            <a:noFill/>
          </a:ln>
          <a:effectLst>
            <a:softEdge rad="112500"/>
          </a:effectLst>
        </p:spPr>
      </p:pic>
      <p:sp>
        <p:nvSpPr>
          <p:cNvPr id="2" name="Tytuł 1"/>
          <p:cNvSpPr>
            <a:spLocks noGrp="1"/>
          </p:cNvSpPr>
          <p:nvPr>
            <p:ph type="title"/>
          </p:nvPr>
        </p:nvSpPr>
        <p:spPr/>
        <p:txBody>
          <a:bodyPr/>
          <a:lstStyle/>
          <a:p>
            <a:r>
              <a:rPr lang="pl-PL" b="1" dirty="0">
                <a:latin typeface="Segoe Script" pitchFamily="34" charset="0"/>
                <a:ea typeface="GungSuh"/>
              </a:rPr>
              <a:t>Spotkanie z... Zambią</a:t>
            </a:r>
            <a:endParaRPr lang="pl-PL" dirty="0">
              <a:latin typeface="Segoe Script" pitchFamily="34" charset="0"/>
            </a:endParaRPr>
          </a:p>
        </p:txBody>
      </p:sp>
      <p:pic>
        <p:nvPicPr>
          <p:cNvPr id="6" name="Obraz 5" descr="DSCN7330.JPG"/>
          <p:cNvPicPr>
            <a:picLocks noChangeAspect="1"/>
          </p:cNvPicPr>
          <p:nvPr/>
        </p:nvPicPr>
        <p:blipFill>
          <a:blip r:embed="rId3" cstate="print"/>
          <a:stretch>
            <a:fillRect/>
          </a:stretch>
        </p:blipFill>
        <p:spPr>
          <a:xfrm>
            <a:off x="189095" y="2492895"/>
            <a:ext cx="3462081" cy="34707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Prostokąt 2"/>
          <p:cNvSpPr/>
          <p:nvPr/>
        </p:nvSpPr>
        <p:spPr>
          <a:xfrm>
            <a:off x="3779912" y="1916832"/>
            <a:ext cx="5364088" cy="1508105"/>
          </a:xfrm>
          <a:prstGeom prst="rect">
            <a:avLst/>
          </a:prstGeom>
        </p:spPr>
        <p:txBody>
          <a:bodyPr wrap="square">
            <a:spAutoFit/>
          </a:bodyPr>
          <a:lstStyle/>
          <a:p>
            <a:r>
              <a:rPr lang="pl-PL" sz="2000" dirty="0">
                <a:solidFill>
                  <a:srgbClr val="174161"/>
                </a:solidFill>
              </a:rPr>
              <a:t> </a:t>
            </a:r>
            <a:r>
              <a:rPr lang="pl-PL" dirty="0">
                <a:solidFill>
                  <a:srgbClr val="174161"/>
                </a:solidFill>
                <a:latin typeface="Comic Sans MS" pitchFamily="66" charset="0"/>
              </a:rPr>
              <a:t>Spotkanie z panem Dariuszem </a:t>
            </a:r>
            <a:r>
              <a:rPr lang="pl-PL" dirty="0" err="1">
                <a:solidFill>
                  <a:srgbClr val="174161"/>
                </a:solidFill>
                <a:latin typeface="Comic Sans MS" pitchFamily="66" charset="0"/>
              </a:rPr>
              <a:t>Bździkotem</a:t>
            </a:r>
            <a:r>
              <a:rPr lang="pl-PL" dirty="0">
                <a:solidFill>
                  <a:srgbClr val="174161"/>
                </a:solidFill>
                <a:latin typeface="Comic Sans MS" pitchFamily="66" charset="0"/>
              </a:rPr>
              <a:t> oraz z panem Marianem Wołoszem                                z </a:t>
            </a:r>
            <a:r>
              <a:rPr lang="pl-PL" i="1" dirty="0">
                <a:solidFill>
                  <a:srgbClr val="174161"/>
                </a:solidFill>
                <a:latin typeface="Comic Sans MS" pitchFamily="66" charset="0"/>
              </a:rPr>
              <a:t>Fundacji </a:t>
            </a:r>
            <a:r>
              <a:rPr lang="pl-PL" i="1" dirty="0" err="1" smtClean="0">
                <a:solidFill>
                  <a:srgbClr val="174161"/>
                </a:solidFill>
                <a:latin typeface="Comic Sans MS" pitchFamily="66" charset="0"/>
              </a:rPr>
              <a:t>im.ks</a:t>
            </a:r>
            <a:r>
              <a:rPr lang="pl-PL" i="1" dirty="0" smtClean="0">
                <a:solidFill>
                  <a:srgbClr val="174161"/>
                </a:solidFill>
                <a:latin typeface="Comic Sans MS" pitchFamily="66" charset="0"/>
              </a:rPr>
              <a:t>. Kardynała </a:t>
            </a:r>
            <a:r>
              <a:rPr lang="pl-PL" i="1" dirty="0">
                <a:solidFill>
                  <a:srgbClr val="174161"/>
                </a:solidFill>
                <a:latin typeface="Comic Sans MS" pitchFamily="66" charset="0"/>
              </a:rPr>
              <a:t>Adama Kozłowieckiego </a:t>
            </a:r>
            <a:r>
              <a:rPr lang="pl-PL" dirty="0" smtClean="0">
                <a:solidFill>
                  <a:srgbClr val="174161"/>
                </a:solidFill>
                <a:latin typeface="Comic Sans MS" pitchFamily="66" charset="0"/>
              </a:rPr>
              <a:t>w </a:t>
            </a:r>
            <a:r>
              <a:rPr lang="pl-PL" dirty="0">
                <a:solidFill>
                  <a:srgbClr val="174161"/>
                </a:solidFill>
                <a:latin typeface="Comic Sans MS" pitchFamily="66" charset="0"/>
              </a:rPr>
              <a:t>Hucie Komorowskiej: </a:t>
            </a:r>
            <a:r>
              <a:rPr lang="pl-PL" b="1" dirty="0">
                <a:solidFill>
                  <a:srgbClr val="174161"/>
                </a:solidFill>
                <a:latin typeface="Comic Sans MS" pitchFamily="66" charset="0"/>
              </a:rPr>
              <a:t>„Serce bez granic” </a:t>
            </a:r>
            <a:r>
              <a:rPr lang="pl-PL" dirty="0">
                <a:solidFill>
                  <a:srgbClr val="174161"/>
                </a:solidFill>
                <a:latin typeface="Comic Sans MS" pitchFamily="66" charset="0"/>
              </a:rPr>
              <a:t>na </a:t>
            </a:r>
            <a:r>
              <a:rPr lang="pl-PL" dirty="0" smtClean="0">
                <a:solidFill>
                  <a:srgbClr val="174161"/>
                </a:solidFill>
                <a:latin typeface="Comic Sans MS" pitchFamily="66" charset="0"/>
              </a:rPr>
              <a:t>temat </a:t>
            </a:r>
            <a:r>
              <a:rPr lang="pl-PL" dirty="0">
                <a:solidFill>
                  <a:srgbClr val="174161"/>
                </a:solidFill>
                <a:latin typeface="Comic Sans MS" pitchFamily="66" charset="0"/>
              </a:rPr>
              <a:t>pobytu </a:t>
            </a:r>
            <a:r>
              <a:rPr lang="pl-PL" dirty="0" smtClean="0">
                <a:solidFill>
                  <a:srgbClr val="174161"/>
                </a:solidFill>
                <a:latin typeface="Comic Sans MS" pitchFamily="66" charset="0"/>
              </a:rPr>
              <a:t> </a:t>
            </a:r>
            <a:r>
              <a:rPr lang="pl-PL" dirty="0">
                <a:solidFill>
                  <a:srgbClr val="174161"/>
                </a:solidFill>
                <a:latin typeface="Comic Sans MS" pitchFamily="66" charset="0"/>
              </a:rPr>
              <a:t>w Zambii.</a:t>
            </a:r>
          </a:p>
        </p:txBody>
      </p:sp>
    </p:spTree>
    <p:extLst>
      <p:ext uri="{BB962C8B-B14F-4D97-AF65-F5344CB8AC3E}">
        <p14:creationId xmlns="" xmlns:p14="http://schemas.microsoft.com/office/powerpoint/2010/main" val="1351821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t>Dostęp do wody…warsztaty                            z trenerem PAH-u</a:t>
            </a:r>
            <a:endParaRPr lang="pl-PL" b="1" dirty="0"/>
          </a:p>
        </p:txBody>
      </p:sp>
      <p:pic>
        <p:nvPicPr>
          <p:cNvPr id="1026" name="Picture 2" descr="J:\warsztaty\Warsztaty o wodzie\20131126_12433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27984" y="2691958"/>
            <a:ext cx="4372927" cy="366621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7" name="Picture 3" descr="J:\warsztaty\Warsztaty o wodzie\20131126_12430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5689" y="1700808"/>
            <a:ext cx="4192295" cy="368065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3" name="pole tekstowe 2"/>
          <p:cNvSpPr txBox="1"/>
          <p:nvPr/>
        </p:nvSpPr>
        <p:spPr>
          <a:xfrm>
            <a:off x="611560" y="5517232"/>
            <a:ext cx="3384376" cy="923330"/>
          </a:xfrm>
          <a:prstGeom prst="rect">
            <a:avLst/>
          </a:prstGeom>
          <a:noFill/>
        </p:spPr>
        <p:txBody>
          <a:bodyPr wrap="square" rtlCol="0">
            <a:spAutoFit/>
          </a:bodyPr>
          <a:lstStyle/>
          <a:p>
            <a:r>
              <a:rPr lang="pl-PL" b="1" dirty="0" smtClean="0">
                <a:solidFill>
                  <a:srgbClr val="00B050"/>
                </a:solidFill>
                <a:latin typeface="Segoe Print" pitchFamily="2" charset="0"/>
              </a:rPr>
              <a:t>Co ósmy człowiek na świecie  nie ma dostępu do wody…</a:t>
            </a:r>
            <a:endParaRPr lang="pl-PL" b="1" dirty="0">
              <a:solidFill>
                <a:srgbClr val="00B050"/>
              </a:solidFill>
              <a:latin typeface="Segoe Print" pitchFamily="2" charset="0"/>
            </a:endParaRPr>
          </a:p>
        </p:txBody>
      </p:sp>
    </p:spTree>
    <p:extLst>
      <p:ext uri="{BB962C8B-B14F-4D97-AF65-F5344CB8AC3E}">
        <p14:creationId xmlns="" xmlns:p14="http://schemas.microsoft.com/office/powerpoint/2010/main" val="3938624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1793" y="1937985"/>
            <a:ext cx="7881581" cy="6287021"/>
          </a:xfrm>
        </p:spPr>
        <p:txBody>
          <a:bodyPr>
            <a:normAutofit/>
          </a:bodyPr>
          <a:lstStyle/>
          <a:p>
            <a:r>
              <a:rPr lang="pl-PL" sz="3500" b="1" i="1" dirty="0" smtClean="0"/>
              <a:t> </a:t>
            </a:r>
            <a:r>
              <a:rPr lang="pl-PL" sz="3500" b="1" dirty="0" smtClean="0"/>
              <a:t>III miejsce dla </a:t>
            </a:r>
            <a:r>
              <a:rPr lang="pl-PL" sz="3500" b="1" i="1" dirty="0" smtClean="0">
                <a:solidFill>
                  <a:schemeClr val="accent3">
                    <a:lumMod val="75000"/>
                  </a:schemeClr>
                </a:solidFill>
              </a:rPr>
              <a:t>Patryka Michałów</a:t>
            </a:r>
            <a:endParaRPr lang="pl-PL" sz="3500" b="1" dirty="0" smtClean="0">
              <a:solidFill>
                <a:schemeClr val="accent3">
                  <a:lumMod val="75000"/>
                </a:schemeClr>
              </a:solidFill>
            </a:endParaRPr>
          </a:p>
          <a:p>
            <a:pPr lvl="0"/>
            <a:r>
              <a:rPr lang="pl-PL" b="1" i="1" dirty="0"/>
              <a:t> </a:t>
            </a:r>
            <a:r>
              <a:rPr lang="pl-PL" dirty="0" smtClean="0"/>
              <a:t>  w konkursie  </a:t>
            </a:r>
            <a:r>
              <a:rPr lang="pl-PL" dirty="0" err="1" smtClean="0"/>
              <a:t>międzypowiatowym</a:t>
            </a:r>
            <a:r>
              <a:rPr lang="pl-PL" dirty="0" smtClean="0"/>
              <a:t>   </a:t>
            </a:r>
            <a:r>
              <a:rPr lang="pl-PL" dirty="0"/>
              <a:t>promującym działania </a:t>
            </a:r>
            <a:r>
              <a:rPr lang="pl-PL" dirty="0" smtClean="0"/>
              <a:t> </a:t>
            </a:r>
            <a:r>
              <a:rPr lang="pl-PL" dirty="0"/>
              <a:t>Szkolnego Klubu Wolontariuszy oraz postawy </a:t>
            </a:r>
            <a:r>
              <a:rPr lang="pl-PL" dirty="0" err="1"/>
              <a:t>wolontariackiej</a:t>
            </a:r>
            <a:r>
              <a:rPr lang="pl-PL" dirty="0"/>
              <a:t> – </a:t>
            </a:r>
            <a:r>
              <a:rPr lang="pl-PL" b="1" dirty="0"/>
              <a:t>przekazanie nagrody w wysokości </a:t>
            </a:r>
            <a:r>
              <a:rPr lang="pl-PL" b="1" dirty="0" smtClean="0"/>
              <a:t>                 200 zł na kampanię PAH-u: „Świat bez głodu ”</a:t>
            </a:r>
          </a:p>
          <a:p>
            <a:pPr lvl="0"/>
            <a:r>
              <a:rPr lang="pl-PL" dirty="0" smtClean="0"/>
              <a:t>Nagroda dla Szkolnego Klubu Wolontariuszy -200 zł    </a:t>
            </a:r>
          </a:p>
          <a:p>
            <a:pPr lvl="8"/>
            <a:r>
              <a:rPr lang="pl-PL" sz="2400" dirty="0" smtClean="0"/>
              <a:t>                               </a:t>
            </a:r>
            <a:r>
              <a:rPr lang="pl-PL" sz="2400" b="1" dirty="0" smtClean="0">
                <a:solidFill>
                  <a:srgbClr val="C00000"/>
                </a:solidFill>
              </a:rPr>
              <a:t>Gratulacje!</a:t>
            </a:r>
            <a:endParaRPr lang="pl-PL" sz="2400" b="1" dirty="0">
              <a:solidFill>
                <a:srgbClr val="C00000"/>
              </a:solidFill>
            </a:endParaRPr>
          </a:p>
        </p:txBody>
      </p:sp>
      <p:sp>
        <p:nvSpPr>
          <p:cNvPr id="2" name="Tytuł 1"/>
          <p:cNvSpPr>
            <a:spLocks noGrp="1"/>
          </p:cNvSpPr>
          <p:nvPr>
            <p:ph type="title"/>
          </p:nvPr>
        </p:nvSpPr>
        <p:spPr>
          <a:xfrm>
            <a:off x="682010" y="336645"/>
            <a:ext cx="8066454" cy="1320800"/>
          </a:xfrm>
        </p:spPr>
        <p:txBody>
          <a:bodyPr>
            <a:normAutofit fontScale="90000"/>
          </a:bodyPr>
          <a:lstStyle/>
          <a:p>
            <a:r>
              <a:rPr lang="pl-PL" b="1" dirty="0" smtClean="0"/>
              <a:t>Wolontariat</a:t>
            </a:r>
            <a:r>
              <a:rPr lang="pl-PL" b="1" dirty="0"/>
              <a:t>. Tak trzymaj. Edycja </a:t>
            </a:r>
            <a:r>
              <a:rPr lang="pl-PL" b="1" dirty="0" smtClean="0"/>
              <a:t>2013’ –SMK Zaleszany</a:t>
            </a:r>
            <a:endParaRPr lang="pl-PL" dirty="0"/>
          </a:p>
        </p:txBody>
      </p:sp>
      <p:pic>
        <p:nvPicPr>
          <p:cNvPr id="5" name="Obraz 4" descr="logo smk biae large"/>
          <p:cNvPicPr/>
          <p:nvPr/>
        </p:nvPicPr>
        <p:blipFill>
          <a:blip r:embed="rId3" cstate="print"/>
          <a:srcRect/>
          <a:stretch>
            <a:fillRect/>
          </a:stretch>
        </p:blipFill>
        <p:spPr bwMode="auto">
          <a:xfrm>
            <a:off x="5004048" y="5647661"/>
            <a:ext cx="3007519" cy="952500"/>
          </a:xfrm>
          <a:prstGeom prst="rect">
            <a:avLst/>
          </a:prstGeom>
          <a:noFill/>
          <a:ln w="9525">
            <a:noFill/>
            <a:miter lim="800000"/>
            <a:headEnd/>
            <a:tailEnd/>
          </a:ln>
        </p:spPr>
      </p:pic>
      <p:pic>
        <p:nvPicPr>
          <p:cNvPr id="6" name="Picture 2" descr="C:\Users\Acer\Desktop\8476e9b09bdc29628a5b0ab1ab065a4c_w_160_h_160_c_11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19" y="4437112"/>
            <a:ext cx="3521291" cy="2420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26780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1412776"/>
            <a:ext cx="8820472" cy="5328592"/>
          </a:xfrm>
        </p:spPr>
        <p:txBody>
          <a:bodyPr>
            <a:noAutofit/>
          </a:bodyPr>
          <a:lstStyle/>
          <a:p>
            <a:r>
              <a:rPr lang="pl-PL" sz="1600" dirty="0" smtClean="0"/>
              <a:t> </a:t>
            </a:r>
            <a:r>
              <a:rPr lang="pl-PL" b="1" dirty="0" smtClean="0">
                <a:solidFill>
                  <a:srgbClr val="7030A0"/>
                </a:solidFill>
              </a:rPr>
              <a:t>Czy mogę mieć wpływ na zmniejszanie głodu na świecie ?</a:t>
            </a:r>
          </a:p>
          <a:p>
            <a:r>
              <a:rPr lang="pl-PL" sz="1600" i="1" dirty="0">
                <a:solidFill>
                  <a:srgbClr val="7030A0"/>
                </a:solidFill>
              </a:rPr>
              <a:t>m</a:t>
            </a:r>
            <a:r>
              <a:rPr lang="pl-PL" sz="1600" i="1" dirty="0" smtClean="0">
                <a:solidFill>
                  <a:srgbClr val="7030A0"/>
                </a:solidFill>
              </a:rPr>
              <a:t>otto:</a:t>
            </a:r>
          </a:p>
          <a:p>
            <a:r>
              <a:rPr lang="pl-PL" sz="2000" b="1" i="1" dirty="0" smtClean="0"/>
              <a:t>„Służenie </a:t>
            </a:r>
            <a:r>
              <a:rPr lang="pl-PL" sz="2000" b="1" i="1" dirty="0" smtClean="0"/>
              <a:t>innym </a:t>
            </a:r>
            <a:r>
              <a:rPr lang="pl-PL" sz="2000" b="1" i="1" dirty="0" smtClean="0"/>
              <a:t>bez </a:t>
            </a:r>
            <a:r>
              <a:rPr lang="pl-PL" sz="2000" b="1" i="1" dirty="0" smtClean="0"/>
              <a:t>uczucia pokory </a:t>
            </a:r>
            <a:r>
              <a:rPr lang="pl-PL" sz="2000" b="1" i="1" dirty="0" smtClean="0"/>
              <a:t>jest </a:t>
            </a:r>
            <a:r>
              <a:rPr lang="pl-PL" sz="2000" b="1" i="1" dirty="0" smtClean="0"/>
              <a:t>jedynie zaspokajaniem egoizmu</a:t>
            </a:r>
            <a:r>
              <a:rPr lang="pl-PL" sz="2000" b="1" i="1" dirty="0" smtClean="0"/>
              <a:t>:                         </a:t>
            </a:r>
            <a:r>
              <a:rPr lang="pl-PL" sz="2000" b="1" i="1" dirty="0" smtClean="0"/>
              <a:t>zapatrzeniem</a:t>
            </a:r>
            <a:r>
              <a:rPr lang="pl-PL" sz="2000" b="1" i="1" dirty="0" smtClean="0"/>
              <a:t> się wyłącznie we własną osobę ”</a:t>
            </a:r>
            <a:r>
              <a:rPr lang="pl-PL" sz="1600" dirty="0" smtClean="0"/>
              <a:t>.                                                                                            							Mahatma Gandhi</a:t>
            </a:r>
            <a:endParaRPr lang="pl-PL" sz="1600" b="1" dirty="0" smtClean="0"/>
          </a:p>
          <a:p>
            <a:r>
              <a:rPr lang="pl-PL" sz="1800" b="1" dirty="0" smtClean="0"/>
              <a:t>Cele:</a:t>
            </a:r>
            <a:endParaRPr lang="pl-PL" sz="1800" dirty="0" smtClean="0"/>
          </a:p>
          <a:p>
            <a:r>
              <a:rPr lang="pl-PL" sz="1800" dirty="0" smtClean="0"/>
              <a:t>1.</a:t>
            </a:r>
            <a:r>
              <a:rPr lang="pl-PL" sz="1800" b="1" dirty="0" smtClean="0"/>
              <a:t>Chcemy,aby młodzież poznała przyczyny głodu na świecie:</a:t>
            </a:r>
            <a:endParaRPr lang="pl-PL" sz="1800" dirty="0" smtClean="0"/>
          </a:p>
          <a:p>
            <a:r>
              <a:rPr lang="pl-PL" sz="1600" dirty="0" smtClean="0"/>
              <a:t>-emisja CO2 a głód; zmiany klimatu</a:t>
            </a:r>
          </a:p>
          <a:p>
            <a:r>
              <a:rPr lang="pl-PL" sz="1600" dirty="0" smtClean="0"/>
              <a:t>-wywłaszczanie drobnych rolników-wspieranie lokalnych producentów --land </a:t>
            </a:r>
            <a:r>
              <a:rPr lang="pl-PL" sz="1600" dirty="0" err="1" smtClean="0"/>
              <a:t>grabbing</a:t>
            </a:r>
            <a:endParaRPr lang="pl-PL" sz="1600" dirty="0" smtClean="0"/>
          </a:p>
          <a:p>
            <a:r>
              <a:rPr lang="pl-PL" sz="1600" dirty="0" smtClean="0"/>
              <a:t>-produkcja </a:t>
            </a:r>
            <a:r>
              <a:rPr lang="pl-PL" sz="1600" dirty="0" err="1" smtClean="0"/>
              <a:t>biopaliw</a:t>
            </a:r>
            <a:endParaRPr lang="pl-PL" sz="1600" dirty="0" smtClean="0"/>
          </a:p>
          <a:p>
            <a:r>
              <a:rPr lang="pl-PL" sz="1600" dirty="0" smtClean="0"/>
              <a:t>-konflikty wewnętrzne i wojny</a:t>
            </a:r>
          </a:p>
          <a:p>
            <a:r>
              <a:rPr lang="pl-PL" sz="1800" dirty="0" smtClean="0"/>
              <a:t>2.</a:t>
            </a:r>
            <a:r>
              <a:rPr lang="pl-PL" sz="1800" b="1" dirty="0" smtClean="0"/>
              <a:t>Chcemy wykształcić postawę świadomego odpowiedzialnego konsumenta, który może mieć wpływ na zmniejszenie głodu na świecie poprzez:</a:t>
            </a:r>
            <a:endParaRPr lang="pl-PL" sz="1800" dirty="0" smtClean="0"/>
          </a:p>
          <a:p>
            <a:r>
              <a:rPr lang="pl-PL" sz="1600" dirty="0" smtClean="0"/>
              <a:t>- zapoznanie uczniów z pojęciem </a:t>
            </a:r>
            <a:r>
              <a:rPr lang="pl-PL" sz="1600" b="1" dirty="0" smtClean="0"/>
              <a:t>Sprawiedliwy Hande</a:t>
            </a:r>
            <a:r>
              <a:rPr lang="pl-PL" sz="1600" dirty="0" smtClean="0"/>
              <a:t>l-wskazanie źródeł informacji</a:t>
            </a:r>
          </a:p>
          <a:p>
            <a:r>
              <a:rPr lang="pl-PL" sz="1600" dirty="0" smtClean="0"/>
              <a:t>-</a:t>
            </a:r>
          </a:p>
          <a:p>
            <a:endParaRPr lang="pl-PL" sz="1600" b="1" dirty="0" smtClean="0">
              <a:solidFill>
                <a:srgbClr val="7030A0"/>
              </a:solidFill>
            </a:endParaRPr>
          </a:p>
          <a:p>
            <a:endParaRPr lang="pl-PL" sz="1600" b="1" smtClean="0">
              <a:solidFill>
                <a:srgbClr val="7030A0"/>
              </a:solidFill>
            </a:endParaRPr>
          </a:p>
          <a:p>
            <a:r>
              <a:rPr lang="pl-PL" sz="1600" b="1" smtClean="0">
                <a:solidFill>
                  <a:srgbClr val="7030A0"/>
                </a:solidFill>
              </a:rPr>
              <a:t>świecie</a:t>
            </a:r>
            <a:endParaRPr lang="pl-PL" sz="1600" b="1" dirty="0" smtClean="0">
              <a:solidFill>
                <a:srgbClr val="7030A0"/>
              </a:solidFill>
            </a:endParaRPr>
          </a:p>
          <a:p>
            <a:r>
              <a:rPr lang="pl-PL" sz="1600" dirty="0" smtClean="0"/>
              <a:t>-wskazanie, ile żywności marnuje się przez niewłaściwe wybory konsumenckie</a:t>
            </a:r>
          </a:p>
          <a:p>
            <a:r>
              <a:rPr lang="pl-PL" sz="1600" dirty="0" smtClean="0"/>
              <a:t> </a:t>
            </a:r>
          </a:p>
          <a:p>
            <a:endParaRPr lang="pl-PL" sz="1600" dirty="0"/>
          </a:p>
        </p:txBody>
      </p:sp>
      <p:sp>
        <p:nvSpPr>
          <p:cNvPr id="2" name="Tytuł 1"/>
          <p:cNvSpPr>
            <a:spLocks noGrp="1"/>
          </p:cNvSpPr>
          <p:nvPr>
            <p:ph type="title"/>
          </p:nvPr>
        </p:nvSpPr>
        <p:spPr>
          <a:xfrm>
            <a:off x="323528" y="260648"/>
            <a:ext cx="8229600" cy="1252728"/>
          </a:xfrm>
        </p:spPr>
        <p:txBody>
          <a:bodyPr>
            <a:normAutofit/>
          </a:bodyPr>
          <a:lstStyle/>
          <a:p>
            <a:r>
              <a:rPr lang="pl-PL" b="1" dirty="0" smtClean="0"/>
              <a:t>Realizacja projektu w II półroczu</a:t>
            </a:r>
            <a:endParaRPr lang="pl-PL" b="1" dirty="0"/>
          </a:p>
        </p:txBody>
      </p:sp>
    </p:spTree>
    <p:extLst>
      <p:ext uri="{BB962C8B-B14F-4D97-AF65-F5344CB8AC3E}">
        <p14:creationId xmlns="" xmlns:p14="http://schemas.microsoft.com/office/powerpoint/2010/main" val="1234314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3569" y="1772816"/>
            <a:ext cx="7776864" cy="4536504"/>
          </a:xfrm>
        </p:spPr>
        <p:txBody>
          <a:bodyPr>
            <a:normAutofit fontScale="92500"/>
          </a:bodyPr>
          <a:lstStyle/>
          <a:p>
            <a:pPr lvl="0"/>
            <a:r>
              <a:rPr lang="pl-PL" b="1" dirty="0"/>
              <a:t>O</a:t>
            </a:r>
            <a:r>
              <a:rPr lang="pl-PL" b="1" dirty="0" smtClean="0"/>
              <a:t>pracowanie </a:t>
            </a:r>
            <a:r>
              <a:rPr lang="pl-PL" b="1" dirty="0"/>
              <a:t>projektu wewnątrzszkolnego </a:t>
            </a:r>
            <a:r>
              <a:rPr lang="pl-PL" dirty="0"/>
              <a:t>podejmującego problematykę głodu na świecie i przyczyn tego</a:t>
            </a:r>
            <a:r>
              <a:rPr lang="pl-PL" dirty="0">
                <a:solidFill>
                  <a:schemeClr val="bg2">
                    <a:lumMod val="25000"/>
                  </a:schemeClr>
                </a:solidFill>
              </a:rPr>
              <a:t> </a:t>
            </a:r>
            <a:r>
              <a:rPr lang="pl-PL" dirty="0" smtClean="0">
                <a:solidFill>
                  <a:schemeClr val="bg2">
                    <a:lumMod val="25000"/>
                  </a:schemeClr>
                </a:solidFill>
              </a:rPr>
              <a:t>zjawiska</a:t>
            </a:r>
            <a:endParaRPr lang="pl-PL" dirty="0">
              <a:solidFill>
                <a:srgbClr val="00B050"/>
              </a:solidFill>
            </a:endParaRPr>
          </a:p>
          <a:p>
            <a:pPr lvl="0"/>
            <a:r>
              <a:rPr lang="pl-PL" b="1" dirty="0">
                <a:solidFill>
                  <a:srgbClr val="00B050"/>
                </a:solidFill>
              </a:rPr>
              <a:t>O</a:t>
            </a:r>
            <a:r>
              <a:rPr lang="pl-PL" b="1" dirty="0" smtClean="0">
                <a:solidFill>
                  <a:srgbClr val="00B050"/>
                </a:solidFill>
              </a:rPr>
              <a:t>bejrzenie filmu: </a:t>
            </a:r>
            <a:r>
              <a:rPr lang="pl-PL" b="1" dirty="0">
                <a:solidFill>
                  <a:srgbClr val="00B050"/>
                </a:solidFill>
              </a:rPr>
              <a:t>„Życzymy państwu smacznego</a:t>
            </a:r>
            <a:r>
              <a:rPr lang="pl-PL" b="1" dirty="0" smtClean="0">
                <a:solidFill>
                  <a:srgbClr val="00B050"/>
                </a:solidFill>
              </a:rPr>
              <a:t>”- </a:t>
            </a:r>
            <a:r>
              <a:rPr lang="pl-PL" dirty="0" smtClean="0"/>
              <a:t>wprowadzenie </a:t>
            </a:r>
            <a:r>
              <a:rPr lang="pl-PL" dirty="0"/>
              <a:t>do tematyki </a:t>
            </a:r>
            <a:r>
              <a:rPr lang="pl-PL" dirty="0" smtClean="0"/>
              <a:t>zagadnień projektu                                                                         w II półroczu </a:t>
            </a:r>
            <a:r>
              <a:rPr lang="pl-PL" dirty="0"/>
              <a:t>połączone </a:t>
            </a:r>
            <a:r>
              <a:rPr lang="pl-PL" dirty="0" smtClean="0"/>
              <a:t>z </a:t>
            </a:r>
            <a:r>
              <a:rPr lang="pl-PL" dirty="0"/>
              <a:t>dyskusją na temat filmu </a:t>
            </a:r>
            <a:r>
              <a:rPr lang="pl-PL" dirty="0" smtClean="0"/>
              <a:t>                                i </a:t>
            </a:r>
            <a:r>
              <a:rPr lang="pl-PL" dirty="0"/>
              <a:t>złożonych przyczyn głodu</a:t>
            </a:r>
          </a:p>
          <a:p>
            <a:pPr lvl="0"/>
            <a:r>
              <a:rPr lang="pl-PL" b="1" dirty="0"/>
              <a:t>W</a:t>
            </a:r>
            <a:r>
              <a:rPr lang="pl-PL" b="1" dirty="0" smtClean="0"/>
              <a:t>łączenie </a:t>
            </a:r>
            <a:r>
              <a:rPr lang="pl-PL" b="1" dirty="0"/>
              <a:t>się w obchody Światowego Dnia Wody </a:t>
            </a:r>
            <a:r>
              <a:rPr lang="pl-PL" dirty="0"/>
              <a:t>– organizacja konkursu wiedzy na temat </a:t>
            </a:r>
            <a:r>
              <a:rPr lang="pl-PL" i="1" dirty="0"/>
              <a:t>: Dostęp do </a:t>
            </a:r>
            <a:r>
              <a:rPr lang="pl-PL" i="1" dirty="0" smtClean="0"/>
              <a:t>wody                               </a:t>
            </a:r>
            <a:r>
              <a:rPr lang="pl-PL" dirty="0"/>
              <a:t>i jej zużywania w aspekcie globalnym</a:t>
            </a:r>
          </a:p>
          <a:p>
            <a:pPr lvl="0"/>
            <a:r>
              <a:rPr lang="pl-PL" b="1" dirty="0">
                <a:solidFill>
                  <a:srgbClr val="00B050"/>
                </a:solidFill>
              </a:rPr>
              <a:t>N</a:t>
            </a:r>
            <a:r>
              <a:rPr lang="pl-PL" b="1" dirty="0" smtClean="0">
                <a:solidFill>
                  <a:srgbClr val="00B050"/>
                </a:solidFill>
              </a:rPr>
              <a:t>awiązanie </a:t>
            </a:r>
            <a:r>
              <a:rPr lang="pl-PL" b="1" dirty="0">
                <a:solidFill>
                  <a:srgbClr val="00B050"/>
                </a:solidFill>
              </a:rPr>
              <a:t>współpracy z Polską Koalicją Sprawiedliwego Handlu </a:t>
            </a:r>
            <a:r>
              <a:rPr lang="pl-PL" dirty="0"/>
              <a:t>– </a:t>
            </a:r>
            <a:r>
              <a:rPr lang="pl-PL" dirty="0" smtClean="0"/>
              <a:t>pozyskanie </a:t>
            </a:r>
            <a:r>
              <a:rPr lang="pl-PL" dirty="0"/>
              <a:t>produktów spożywczych Fair Trade oraz </a:t>
            </a:r>
            <a:r>
              <a:rPr lang="pl-PL" dirty="0" smtClean="0"/>
              <a:t>materiałów </a:t>
            </a:r>
            <a:r>
              <a:rPr lang="pl-PL" dirty="0"/>
              <a:t>promujących </a:t>
            </a:r>
            <a:r>
              <a:rPr lang="pl-PL" i="1" dirty="0" smtClean="0"/>
              <a:t>Sprawiedliwy Handel</a:t>
            </a:r>
            <a:endParaRPr lang="pl-PL" dirty="0"/>
          </a:p>
          <a:p>
            <a:endParaRPr lang="pl-PL" dirty="0"/>
          </a:p>
        </p:txBody>
      </p:sp>
      <p:sp>
        <p:nvSpPr>
          <p:cNvPr id="2" name="Tytuł 1"/>
          <p:cNvSpPr>
            <a:spLocks noGrp="1"/>
          </p:cNvSpPr>
          <p:nvPr>
            <p:ph type="title"/>
          </p:nvPr>
        </p:nvSpPr>
        <p:spPr/>
        <p:txBody>
          <a:bodyPr>
            <a:normAutofit fontScale="90000"/>
          </a:bodyPr>
          <a:lstStyle/>
          <a:p>
            <a:r>
              <a:rPr lang="pl-PL" dirty="0" smtClean="0"/>
              <a:t>Działania projektowe w II półroczu</a:t>
            </a:r>
            <a:endParaRPr lang="pl-PL" dirty="0"/>
          </a:p>
        </p:txBody>
      </p:sp>
    </p:spTree>
    <p:extLst>
      <p:ext uri="{BB962C8B-B14F-4D97-AF65-F5344CB8AC3E}">
        <p14:creationId xmlns="" xmlns:p14="http://schemas.microsoft.com/office/powerpoint/2010/main" val="856065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683568" y="1844824"/>
            <a:ext cx="4608512" cy="3960440"/>
          </a:xfrm>
        </p:spPr>
        <p:txBody>
          <a:bodyPr>
            <a:normAutofit lnSpcReduction="10000"/>
          </a:bodyPr>
          <a:lstStyle/>
          <a:p>
            <a:pPr marL="0" indent="0">
              <a:buNone/>
            </a:pPr>
            <a:r>
              <a:rPr lang="pl-PL" dirty="0"/>
              <a:t>O</a:t>
            </a:r>
            <a:r>
              <a:rPr lang="pl-PL" dirty="0" smtClean="0"/>
              <a:t>bejrzenie filmu: </a:t>
            </a:r>
            <a:r>
              <a:rPr lang="pl-PL" dirty="0"/>
              <a:t>„</a:t>
            </a:r>
            <a:r>
              <a:rPr lang="pl-PL" b="1" i="1" dirty="0"/>
              <a:t>Życzymy państwu smacznego</a:t>
            </a:r>
            <a:r>
              <a:rPr lang="pl-PL" b="1" i="1" dirty="0" smtClean="0"/>
              <a:t>”</a:t>
            </a:r>
            <a:r>
              <a:rPr lang="pl-PL" b="1" i="1" dirty="0"/>
              <a:t> </a:t>
            </a:r>
            <a:r>
              <a:rPr lang="pl-PL" dirty="0"/>
              <a:t>wprowadzającego do tematyki </a:t>
            </a:r>
            <a:r>
              <a:rPr lang="pl-PL" dirty="0" smtClean="0"/>
              <a:t>przyczyn głodu na świecie </a:t>
            </a:r>
            <a:r>
              <a:rPr lang="pl-PL" dirty="0"/>
              <a:t>połączone z dyskusją </a:t>
            </a:r>
            <a:r>
              <a:rPr lang="pl-PL" dirty="0" smtClean="0"/>
              <a:t>i refleksjami na temat:</a:t>
            </a:r>
          </a:p>
          <a:p>
            <a:pPr>
              <a:buFont typeface="Wingdings" pitchFamily="2" charset="2"/>
              <a:buChar char="v"/>
            </a:pPr>
            <a:r>
              <a:rPr lang="pl-PL" dirty="0" smtClean="0"/>
              <a:t> dewastacji przyrody</a:t>
            </a:r>
            <a:r>
              <a:rPr lang="pl-PL" dirty="0"/>
              <a:t>,</a:t>
            </a:r>
            <a:r>
              <a:rPr lang="pl-PL" dirty="0" smtClean="0"/>
              <a:t> </a:t>
            </a:r>
            <a:endParaRPr lang="pl-PL" dirty="0"/>
          </a:p>
          <a:p>
            <a:pPr>
              <a:buFont typeface="Wingdings" pitchFamily="2" charset="2"/>
              <a:buChar char="v"/>
            </a:pPr>
            <a:r>
              <a:rPr lang="pl-PL" dirty="0" smtClean="0"/>
              <a:t>karczowania lasów, </a:t>
            </a:r>
          </a:p>
          <a:p>
            <a:pPr>
              <a:buFont typeface="Wingdings" pitchFamily="2" charset="2"/>
              <a:buChar char="v"/>
            </a:pPr>
            <a:r>
              <a:rPr lang="pl-PL" dirty="0" smtClean="0"/>
              <a:t>niszczenia lasów namorzynowych -zaburzenie ekosystemu</a:t>
            </a:r>
          </a:p>
          <a:p>
            <a:pPr>
              <a:buFont typeface="Wingdings" pitchFamily="2" charset="2"/>
              <a:buChar char="v"/>
            </a:pPr>
            <a:endParaRPr lang="pl-PL" dirty="0"/>
          </a:p>
          <a:p>
            <a:pPr>
              <a:buFont typeface="Wingdings" pitchFamily="2" charset="2"/>
              <a:buChar char="v"/>
            </a:pPr>
            <a:endParaRPr lang="pl-PL" dirty="0"/>
          </a:p>
        </p:txBody>
      </p:sp>
      <p:sp>
        <p:nvSpPr>
          <p:cNvPr id="3" name="Tytuł 2"/>
          <p:cNvSpPr>
            <a:spLocks noGrp="1"/>
          </p:cNvSpPr>
          <p:nvPr>
            <p:ph type="title"/>
          </p:nvPr>
        </p:nvSpPr>
        <p:spPr/>
        <p:txBody>
          <a:bodyPr/>
          <a:lstStyle/>
          <a:p>
            <a:r>
              <a:rPr lang="pl-PL" b="1" dirty="0" smtClean="0"/>
              <a:t>Spotkanie dyskusyjne</a:t>
            </a:r>
            <a:endParaRPr lang="pl-PL" b="1" dirty="0"/>
          </a:p>
        </p:txBody>
      </p:sp>
      <p:pic>
        <p:nvPicPr>
          <p:cNvPr id="6146" name="Picture 2" descr="J:\MAAMA\pah\fotografie PAH\pobrane (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88224" y="4437112"/>
            <a:ext cx="2124075" cy="215265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C:\Documents and Settings\Bolesław Rok\Pulpit\dzierzoniow\8b.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7249" r="7249"/>
          <a:stretch>
            <a:fillRect/>
          </a:stretch>
        </p:blipFill>
        <p:spPr bwMode="auto">
          <a:xfrm>
            <a:off x="5508104" y="1500188"/>
            <a:ext cx="33655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rgbClr val="000000"/>
                </a:solidFill>
                <a:miter lim="800000"/>
                <a:headEnd/>
                <a:tailEnd/>
              </a14:hiddenLine>
            </a:ext>
          </a:extLst>
        </p:spPr>
      </p:pic>
      <p:sp>
        <p:nvSpPr>
          <p:cNvPr id="4" name="pole tekstowe 3"/>
          <p:cNvSpPr txBox="1"/>
          <p:nvPr/>
        </p:nvSpPr>
        <p:spPr>
          <a:xfrm>
            <a:off x="755576" y="6039945"/>
            <a:ext cx="3888432" cy="830997"/>
          </a:xfrm>
          <a:prstGeom prst="rect">
            <a:avLst/>
          </a:prstGeom>
          <a:noFill/>
        </p:spPr>
        <p:txBody>
          <a:bodyPr wrap="square" rtlCol="0">
            <a:spAutoFit/>
          </a:bodyPr>
          <a:lstStyle/>
          <a:p>
            <a:r>
              <a:rPr lang="pl-PL" sz="2400" b="1" dirty="0" smtClean="0">
                <a:solidFill>
                  <a:schemeClr val="accent6">
                    <a:lumMod val="50000"/>
                  </a:schemeClr>
                </a:solidFill>
                <a:latin typeface="Segoe Print" pitchFamily="2" charset="0"/>
              </a:rPr>
              <a:t>1/3 wyprodukowanej żywności marnuje się!</a:t>
            </a:r>
            <a:endParaRPr lang="pl-PL" sz="2400" b="1" dirty="0">
              <a:solidFill>
                <a:schemeClr val="accent6">
                  <a:lumMod val="50000"/>
                </a:schemeClr>
              </a:solidFill>
              <a:latin typeface="Segoe Print" pitchFamily="2" charset="0"/>
            </a:endParaRPr>
          </a:p>
        </p:txBody>
      </p:sp>
    </p:spTree>
    <p:extLst>
      <p:ext uri="{BB962C8B-B14F-4D97-AF65-F5344CB8AC3E}">
        <p14:creationId xmlns="" xmlns:p14="http://schemas.microsoft.com/office/powerpoint/2010/main" val="4174501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1988840"/>
            <a:ext cx="6091229" cy="4572508"/>
          </a:xfrm>
        </p:spPr>
        <p:txBody>
          <a:bodyPr>
            <a:normAutofit fontScale="70000" lnSpcReduction="20000"/>
          </a:bodyPr>
          <a:lstStyle/>
          <a:p>
            <a:r>
              <a:rPr lang="pl-PL" sz="3400" b="1" dirty="0"/>
              <a:t>O</a:t>
            </a:r>
            <a:r>
              <a:rPr lang="pl-PL" sz="3400" b="1" dirty="0" smtClean="0"/>
              <a:t>rganizacja </a:t>
            </a:r>
            <a:r>
              <a:rPr lang="pl-PL" sz="3400" b="1" dirty="0"/>
              <a:t>konkursu wiedzy na </a:t>
            </a:r>
            <a:r>
              <a:rPr lang="pl-PL" sz="3400" b="1" dirty="0" smtClean="0"/>
              <a:t>temat                                            </a:t>
            </a:r>
            <a:r>
              <a:rPr lang="pl-PL" b="1" dirty="0" smtClean="0"/>
              <a:t>dostępu </a:t>
            </a:r>
            <a:r>
              <a:rPr lang="pl-PL" b="1" dirty="0"/>
              <a:t>do wody i jej zużywania w aspekcie </a:t>
            </a:r>
            <a:r>
              <a:rPr lang="pl-PL" b="1" dirty="0" smtClean="0"/>
              <a:t>globalnym;</a:t>
            </a:r>
          </a:p>
          <a:p>
            <a:r>
              <a:rPr lang="pl-PL" b="1" dirty="0" smtClean="0"/>
              <a:t>Wykonanie plakatu informacyjnego</a:t>
            </a:r>
          </a:p>
          <a:p>
            <a:endParaRPr lang="pl-PL" dirty="0"/>
          </a:p>
          <a:p>
            <a:endParaRPr lang="pl-PL" dirty="0" smtClean="0"/>
          </a:p>
          <a:p>
            <a:endParaRPr lang="pl-PL" dirty="0"/>
          </a:p>
          <a:p>
            <a:endParaRPr lang="pl-PL" dirty="0" smtClean="0"/>
          </a:p>
          <a:p>
            <a:endParaRPr lang="pl-PL" dirty="0" smtClean="0"/>
          </a:p>
          <a:p>
            <a:endParaRPr lang="pl-PL" dirty="0"/>
          </a:p>
          <a:p>
            <a:endParaRPr lang="pl-PL" dirty="0" smtClean="0"/>
          </a:p>
          <a:p>
            <a:endParaRPr lang="pl-PL" dirty="0"/>
          </a:p>
          <a:p>
            <a:endParaRPr lang="pl-PL" dirty="0"/>
          </a:p>
          <a:p>
            <a:pPr marL="0" indent="0">
              <a:buNone/>
            </a:pPr>
            <a:r>
              <a:rPr lang="pl-PL" b="1" dirty="0" smtClean="0"/>
              <a:t>      </a:t>
            </a:r>
          </a:p>
          <a:p>
            <a:pPr marL="0" indent="0">
              <a:buNone/>
            </a:pPr>
            <a:r>
              <a:rPr lang="pl-PL" b="1" dirty="0"/>
              <a:t> </a:t>
            </a:r>
            <a:r>
              <a:rPr lang="pl-PL" b="1" dirty="0" smtClean="0"/>
              <a:t>			Gratulacje!</a:t>
            </a:r>
          </a:p>
          <a:p>
            <a:pPr marL="0" indent="0">
              <a:buNone/>
            </a:pPr>
            <a:endParaRPr lang="pl-PL" b="1" dirty="0"/>
          </a:p>
          <a:p>
            <a:pPr marL="0" indent="0">
              <a:buNone/>
            </a:pPr>
            <a:r>
              <a:rPr lang="pl-PL" sz="2900" b="1" dirty="0" smtClean="0">
                <a:solidFill>
                  <a:srgbClr val="7030A0"/>
                </a:solidFill>
              </a:rPr>
              <a:t>  </a:t>
            </a:r>
            <a:r>
              <a:rPr lang="pl-PL" sz="2900" b="1" dirty="0">
                <a:solidFill>
                  <a:srgbClr val="7030A0"/>
                </a:solidFill>
              </a:rPr>
              <a:t>Przygotowanie konkursu:</a:t>
            </a:r>
          </a:p>
          <a:p>
            <a:pPr marL="0" indent="0">
              <a:buNone/>
            </a:pPr>
            <a:r>
              <a:rPr lang="pl-PL" sz="2900" b="1" dirty="0">
                <a:solidFill>
                  <a:srgbClr val="002060"/>
                </a:solidFill>
              </a:rPr>
              <a:t>Izabela Kotulska i Olga </a:t>
            </a:r>
            <a:r>
              <a:rPr lang="pl-PL" sz="2900" b="1" dirty="0" smtClean="0">
                <a:solidFill>
                  <a:srgbClr val="002060"/>
                </a:solidFill>
              </a:rPr>
              <a:t>Zięba</a:t>
            </a:r>
            <a:endParaRPr lang="pl-PL" sz="2900" b="1" dirty="0">
              <a:solidFill>
                <a:srgbClr val="002060"/>
              </a:solidFill>
            </a:endParaRPr>
          </a:p>
        </p:txBody>
      </p:sp>
      <p:sp>
        <p:nvSpPr>
          <p:cNvPr id="2" name="Tytuł 1"/>
          <p:cNvSpPr>
            <a:spLocks noGrp="1"/>
          </p:cNvSpPr>
          <p:nvPr>
            <p:ph type="title"/>
          </p:nvPr>
        </p:nvSpPr>
        <p:spPr/>
        <p:txBody>
          <a:bodyPr>
            <a:normAutofit/>
          </a:bodyPr>
          <a:lstStyle/>
          <a:p>
            <a:r>
              <a:rPr lang="pl-PL" b="1" dirty="0" smtClean="0"/>
              <a:t>Obchody </a:t>
            </a:r>
            <a:r>
              <a:rPr lang="pl-PL" b="1" dirty="0"/>
              <a:t>Światowego Dnia Wody</a:t>
            </a:r>
          </a:p>
        </p:txBody>
      </p:sp>
      <p:pic>
        <p:nvPicPr>
          <p:cNvPr id="7170" name="Picture 2" descr="J:\MAAMA\pah\fotografie PAH\78ef535e1d5ce529b07302a6b5806456_w_160_h_160_c_11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64088" y="4221088"/>
            <a:ext cx="3404669" cy="2276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4" name="Tabela 3"/>
          <p:cNvGraphicFramePr>
            <a:graphicFrameLocks noGrp="1"/>
          </p:cNvGraphicFramePr>
          <p:nvPr>
            <p:extLst>
              <p:ext uri="{D42A27DB-BD31-4B8C-83A1-F6EECF244321}">
                <p14:modId xmlns="" xmlns:p14="http://schemas.microsoft.com/office/powerpoint/2010/main" val="563067599"/>
              </p:ext>
            </p:extLst>
          </p:nvPr>
        </p:nvGraphicFramePr>
        <p:xfrm>
          <a:off x="323528" y="3033619"/>
          <a:ext cx="4820920" cy="2374937"/>
        </p:xfrm>
        <a:graphic>
          <a:graphicData uri="http://schemas.openxmlformats.org/drawingml/2006/table">
            <a:tbl>
              <a:tblPr firstRow="1" firstCol="1" bandRow="1">
                <a:tableStyleId>{5C22544A-7EE6-4342-B048-85BDC9FD1C3A}</a:tableStyleId>
              </a:tblPr>
              <a:tblGrid>
                <a:gridCol w="3263265"/>
                <a:gridCol w="1557655"/>
              </a:tblGrid>
              <a:tr h="392430">
                <a:tc>
                  <a:txBody>
                    <a:bodyPr/>
                    <a:lstStyle/>
                    <a:p>
                      <a:pPr>
                        <a:lnSpc>
                          <a:spcPct val="115000"/>
                        </a:lnSpc>
                        <a:spcAft>
                          <a:spcPts val="0"/>
                        </a:spcAft>
                      </a:pPr>
                      <a:r>
                        <a:rPr lang="pl-PL" sz="2400" dirty="0">
                          <a:effectLst/>
                        </a:rPr>
                        <a:t>Gabriela Markowicz</a:t>
                      </a:r>
                      <a:endParaRPr lang="pl-PL" sz="1100" dirty="0">
                        <a:effectLst/>
                        <a:latin typeface="Calibri"/>
                        <a:ea typeface="Calibri"/>
                        <a:cs typeface="Times New Roman"/>
                      </a:endParaRPr>
                    </a:p>
                  </a:txBody>
                  <a:tcPr marL="68580" marR="68580" marT="0" marB="0"/>
                </a:tc>
                <a:tc>
                  <a:txBody>
                    <a:bodyPr/>
                    <a:lstStyle/>
                    <a:p>
                      <a:pPr>
                        <a:lnSpc>
                          <a:spcPct val="115000"/>
                        </a:lnSpc>
                        <a:spcAft>
                          <a:spcPts val="0"/>
                        </a:spcAft>
                      </a:pPr>
                      <a:r>
                        <a:rPr lang="pl-PL" sz="2400">
                          <a:effectLst/>
                        </a:rPr>
                        <a:t>1 miejsce</a:t>
                      </a:r>
                      <a:endParaRPr lang="pl-PL" sz="1100">
                        <a:effectLst/>
                        <a:latin typeface="Calibri"/>
                        <a:ea typeface="Calibri"/>
                        <a:cs typeface="Times New Roman"/>
                      </a:endParaRPr>
                    </a:p>
                  </a:txBody>
                  <a:tcPr marL="68580" marR="68580" marT="0" marB="0"/>
                </a:tc>
              </a:tr>
              <a:tr h="392430">
                <a:tc>
                  <a:txBody>
                    <a:bodyPr/>
                    <a:lstStyle/>
                    <a:p>
                      <a:pPr>
                        <a:lnSpc>
                          <a:spcPct val="115000"/>
                        </a:lnSpc>
                        <a:spcAft>
                          <a:spcPts val="0"/>
                        </a:spcAft>
                        <a:tabLst>
                          <a:tab pos="914400" algn="l"/>
                        </a:tabLst>
                      </a:pPr>
                      <a:r>
                        <a:rPr lang="pl-PL" sz="2400" dirty="0">
                          <a:effectLst/>
                        </a:rPr>
                        <a:t>Natalia </a:t>
                      </a:r>
                      <a:r>
                        <a:rPr lang="pl-PL" sz="2400" dirty="0" err="1">
                          <a:effectLst/>
                        </a:rPr>
                        <a:t>Miłaszewicz</a:t>
                      </a:r>
                      <a:endParaRPr lang="pl-PL" sz="1100" dirty="0">
                        <a:effectLst/>
                        <a:latin typeface="Calibri"/>
                        <a:ea typeface="Calibri"/>
                        <a:cs typeface="Times New Roman"/>
                      </a:endParaRPr>
                    </a:p>
                  </a:txBody>
                  <a:tcPr marL="68580" marR="68580" marT="0" marB="0"/>
                </a:tc>
                <a:tc>
                  <a:txBody>
                    <a:bodyPr/>
                    <a:lstStyle/>
                    <a:p>
                      <a:pPr>
                        <a:lnSpc>
                          <a:spcPct val="115000"/>
                        </a:lnSpc>
                        <a:spcAft>
                          <a:spcPts val="0"/>
                        </a:spcAft>
                      </a:pPr>
                      <a:r>
                        <a:rPr lang="pl-PL" sz="2400">
                          <a:effectLst/>
                        </a:rPr>
                        <a:t>2 miejsce</a:t>
                      </a:r>
                      <a:endParaRPr lang="pl-PL" sz="1100">
                        <a:effectLst/>
                        <a:latin typeface="Calibri"/>
                        <a:ea typeface="Calibri"/>
                        <a:cs typeface="Times New Roman"/>
                      </a:endParaRPr>
                    </a:p>
                  </a:txBody>
                  <a:tcPr marL="68580" marR="68580" marT="0" marB="0"/>
                </a:tc>
              </a:tr>
              <a:tr h="392430">
                <a:tc>
                  <a:txBody>
                    <a:bodyPr/>
                    <a:lstStyle/>
                    <a:p>
                      <a:pPr>
                        <a:lnSpc>
                          <a:spcPct val="115000"/>
                        </a:lnSpc>
                        <a:spcAft>
                          <a:spcPts val="0"/>
                        </a:spcAft>
                      </a:pPr>
                      <a:r>
                        <a:rPr lang="pl-PL" sz="2400">
                          <a:effectLst/>
                        </a:rPr>
                        <a:t>Emilia Wolwowicz</a:t>
                      </a:r>
                      <a:endParaRPr lang="pl-PL" sz="1100">
                        <a:effectLst/>
                        <a:latin typeface="Calibri"/>
                        <a:ea typeface="Calibri"/>
                        <a:cs typeface="Times New Roman"/>
                      </a:endParaRPr>
                    </a:p>
                  </a:txBody>
                  <a:tcPr marL="68580" marR="68580" marT="0" marB="0"/>
                </a:tc>
                <a:tc>
                  <a:txBody>
                    <a:bodyPr/>
                    <a:lstStyle/>
                    <a:p>
                      <a:pPr>
                        <a:lnSpc>
                          <a:spcPct val="115000"/>
                        </a:lnSpc>
                        <a:spcAft>
                          <a:spcPts val="0"/>
                        </a:spcAft>
                      </a:pPr>
                      <a:r>
                        <a:rPr lang="pl-PL" sz="2400">
                          <a:effectLst/>
                        </a:rPr>
                        <a:t>2 miejsce</a:t>
                      </a:r>
                      <a:endParaRPr lang="pl-PL" sz="1100">
                        <a:effectLst/>
                        <a:latin typeface="Calibri"/>
                        <a:ea typeface="Calibri"/>
                        <a:cs typeface="Times New Roman"/>
                      </a:endParaRPr>
                    </a:p>
                  </a:txBody>
                  <a:tcPr marL="68580" marR="68580" marT="0" marB="0"/>
                </a:tc>
              </a:tr>
              <a:tr h="692441">
                <a:tc>
                  <a:txBody>
                    <a:bodyPr/>
                    <a:lstStyle/>
                    <a:p>
                      <a:pPr>
                        <a:lnSpc>
                          <a:spcPct val="115000"/>
                        </a:lnSpc>
                        <a:spcAft>
                          <a:spcPts val="0"/>
                        </a:spcAft>
                      </a:pPr>
                      <a:r>
                        <a:rPr lang="pl-PL" sz="2400" dirty="0">
                          <a:effectLst/>
                        </a:rPr>
                        <a:t>Oliwia Szczepaniak</a:t>
                      </a:r>
                      <a:endParaRPr lang="pl-PL" sz="1100" dirty="0">
                        <a:effectLst/>
                        <a:latin typeface="Calibri"/>
                        <a:ea typeface="Calibri"/>
                        <a:cs typeface="Times New Roman"/>
                      </a:endParaRPr>
                    </a:p>
                  </a:txBody>
                  <a:tcPr marL="68580" marR="68580" marT="0" marB="0"/>
                </a:tc>
                <a:tc>
                  <a:txBody>
                    <a:bodyPr/>
                    <a:lstStyle/>
                    <a:p>
                      <a:pPr>
                        <a:lnSpc>
                          <a:spcPct val="115000"/>
                        </a:lnSpc>
                        <a:spcAft>
                          <a:spcPts val="0"/>
                        </a:spcAft>
                      </a:pPr>
                      <a:r>
                        <a:rPr lang="pl-PL" sz="2400" dirty="0">
                          <a:effectLst/>
                        </a:rPr>
                        <a:t>2 miejsce</a:t>
                      </a:r>
                      <a:endParaRPr lang="pl-PL" sz="1100" dirty="0">
                        <a:effectLst/>
                        <a:latin typeface="Calibri"/>
                        <a:ea typeface="Calibri"/>
                        <a:cs typeface="Times New Roman"/>
                      </a:endParaRPr>
                    </a:p>
                  </a:txBody>
                  <a:tcPr marL="68580" marR="68580" marT="0" marB="0"/>
                </a:tc>
              </a:tr>
              <a:tr h="414020">
                <a:tc>
                  <a:txBody>
                    <a:bodyPr/>
                    <a:lstStyle/>
                    <a:p>
                      <a:pPr>
                        <a:lnSpc>
                          <a:spcPct val="115000"/>
                        </a:lnSpc>
                        <a:spcAft>
                          <a:spcPts val="0"/>
                        </a:spcAft>
                      </a:pPr>
                      <a:r>
                        <a:rPr lang="pl-PL" sz="2400" dirty="0">
                          <a:effectLst/>
                        </a:rPr>
                        <a:t>Jakub </a:t>
                      </a:r>
                      <a:r>
                        <a:rPr lang="pl-PL" sz="2400" dirty="0" err="1">
                          <a:effectLst/>
                        </a:rPr>
                        <a:t>Skura</a:t>
                      </a:r>
                      <a:endParaRPr lang="pl-PL" sz="1100" dirty="0">
                        <a:effectLst/>
                        <a:latin typeface="Calibri"/>
                        <a:ea typeface="Calibri"/>
                        <a:cs typeface="Times New Roman"/>
                      </a:endParaRPr>
                    </a:p>
                  </a:txBody>
                  <a:tcPr marL="68580" marR="68580" marT="0" marB="0"/>
                </a:tc>
                <a:tc>
                  <a:txBody>
                    <a:bodyPr/>
                    <a:lstStyle/>
                    <a:p>
                      <a:pPr>
                        <a:lnSpc>
                          <a:spcPct val="115000"/>
                        </a:lnSpc>
                        <a:spcAft>
                          <a:spcPts val="0"/>
                        </a:spcAft>
                      </a:pPr>
                      <a:r>
                        <a:rPr lang="pl-PL" sz="2400" dirty="0">
                          <a:effectLst/>
                        </a:rPr>
                        <a:t>3 miejsce</a:t>
                      </a:r>
                      <a:endParaRPr lang="pl-PL" sz="1100" dirty="0">
                        <a:effectLst/>
                        <a:latin typeface="Calibri"/>
                        <a:ea typeface="Calibri"/>
                        <a:cs typeface="Times New Roman"/>
                      </a:endParaRPr>
                    </a:p>
                  </a:txBody>
                  <a:tcPr marL="68580" marR="68580" marT="0" marB="0"/>
                </a:tc>
              </a:tr>
            </a:tbl>
          </a:graphicData>
        </a:graphic>
      </p:graphicFrame>
      <p:pic>
        <p:nvPicPr>
          <p:cNvPr id="6" name="Picture 2" descr="C:\Users\Acer\Desktop\afryka\zdjecia od AGI -PAH AFRYKA\sudan południowy.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98305" y="2018006"/>
            <a:ext cx="3326474"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p14="http://schemas.microsoft.com/office/powerpoint/2010/main" val="4002831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2043127"/>
            <a:ext cx="5410944" cy="4781128"/>
          </a:xfrm>
        </p:spPr>
        <p:txBody>
          <a:bodyPr>
            <a:normAutofit fontScale="92500" lnSpcReduction="20000"/>
          </a:bodyPr>
          <a:lstStyle/>
          <a:p>
            <a:r>
              <a:rPr lang="pl-PL" b="1" dirty="0">
                <a:solidFill>
                  <a:srgbClr val="FF0000"/>
                </a:solidFill>
                <a:latin typeface="Tekton Pro" pitchFamily="34" charset="-18"/>
              </a:rPr>
              <a:t>925 milionów osób na świecie cierpi niedożywienie i głód… </a:t>
            </a:r>
          </a:p>
          <a:p>
            <a:endParaRPr lang="pl-PL" b="1" dirty="0">
              <a:solidFill>
                <a:srgbClr val="FF0000"/>
              </a:solidFill>
              <a:latin typeface="Tekton Pro" pitchFamily="34" charset="-18"/>
            </a:endParaRPr>
          </a:p>
          <a:p>
            <a:r>
              <a:rPr lang="pl-PL" b="1" dirty="0">
                <a:latin typeface="Tekton Pro" pitchFamily="34" charset="-18"/>
              </a:rPr>
              <a:t>W ogarniętym głodem Rogu Afryki </a:t>
            </a:r>
            <a:r>
              <a:rPr lang="pl-PL" b="1" dirty="0" smtClean="0">
                <a:latin typeface="Tekton Pro" pitchFamily="34" charset="-18"/>
              </a:rPr>
              <a:t>                                           pomocy </a:t>
            </a:r>
            <a:r>
              <a:rPr lang="pl-PL" b="1" dirty="0">
                <a:latin typeface="Tekton Pro" pitchFamily="34" charset="-18"/>
              </a:rPr>
              <a:t>żywnościowej potrzebuje </a:t>
            </a:r>
            <a:r>
              <a:rPr lang="pl-PL" b="1" dirty="0" smtClean="0">
                <a:latin typeface="Tekton Pro" pitchFamily="34" charset="-18"/>
              </a:rPr>
              <a:t>                                       już </a:t>
            </a:r>
            <a:r>
              <a:rPr lang="pl-PL" b="1" dirty="0">
                <a:latin typeface="Tekton Pro" pitchFamily="34" charset="-18"/>
              </a:rPr>
              <a:t>ponad </a:t>
            </a:r>
          </a:p>
          <a:p>
            <a:pPr>
              <a:buNone/>
            </a:pPr>
            <a:r>
              <a:rPr lang="pl-PL" sz="4000" b="1" dirty="0">
                <a:latin typeface="Tekton Pro" pitchFamily="34" charset="-18"/>
              </a:rPr>
              <a:t>	13 milionów osób</a:t>
            </a:r>
            <a:r>
              <a:rPr lang="pl-PL" b="1" dirty="0">
                <a:latin typeface="Tekton Pro" pitchFamily="34" charset="-18"/>
              </a:rPr>
              <a:t>… </a:t>
            </a:r>
          </a:p>
          <a:p>
            <a:r>
              <a:rPr lang="pl-PL" b="1" dirty="0">
                <a:latin typeface="Tekton Pro" pitchFamily="34" charset="-18"/>
              </a:rPr>
              <a:t>W najgorszej sytuacji są mieszkańcy </a:t>
            </a:r>
            <a:r>
              <a:rPr lang="pl-PL" b="1" dirty="0" smtClean="0">
                <a:latin typeface="Tekton Pro" pitchFamily="34" charset="-18"/>
              </a:rPr>
              <a:t>                           południowej </a:t>
            </a:r>
            <a:r>
              <a:rPr lang="pl-PL" b="1" dirty="0">
                <a:latin typeface="Tekton Pro" pitchFamily="34" charset="-18"/>
              </a:rPr>
              <a:t>i centralnej Somalii, </a:t>
            </a:r>
            <a:r>
              <a:rPr lang="pl-PL" b="1" dirty="0" smtClean="0">
                <a:latin typeface="Tekton Pro" pitchFamily="34" charset="-18"/>
              </a:rPr>
              <a:t>                                                opanowanej </a:t>
            </a:r>
            <a:r>
              <a:rPr lang="pl-PL" b="1" dirty="0">
                <a:latin typeface="Tekton Pro" pitchFamily="34" charset="-18"/>
              </a:rPr>
              <a:t>przez </a:t>
            </a:r>
            <a:r>
              <a:rPr lang="pl-PL" b="1" dirty="0" smtClean="0">
                <a:latin typeface="Tekton Pro" pitchFamily="34" charset="-18"/>
              </a:rPr>
              <a:t>fundamentalistyczne                        </a:t>
            </a:r>
            <a:r>
              <a:rPr lang="pl-PL" b="1" dirty="0">
                <a:latin typeface="Tekton Pro" pitchFamily="34" charset="-18"/>
              </a:rPr>
              <a:t>bojówki Al - </a:t>
            </a:r>
            <a:r>
              <a:rPr lang="pl-PL" b="1" dirty="0" err="1">
                <a:latin typeface="Tekton Pro" pitchFamily="34" charset="-18"/>
              </a:rPr>
              <a:t>Shabaab</a:t>
            </a:r>
            <a:r>
              <a:rPr lang="pl-PL" b="1" dirty="0">
                <a:latin typeface="Tekton Pro" pitchFamily="34" charset="-18"/>
              </a:rPr>
              <a:t>, </a:t>
            </a:r>
            <a:r>
              <a:rPr lang="pl-PL" b="1" dirty="0" smtClean="0">
                <a:latin typeface="Tekton Pro" pitchFamily="34" charset="-18"/>
              </a:rPr>
              <a:t>odmawiające                                                      </a:t>
            </a:r>
            <a:r>
              <a:rPr lang="pl-PL" b="1" dirty="0">
                <a:latin typeface="Tekton Pro" pitchFamily="34" charset="-18"/>
              </a:rPr>
              <a:t>wstępu na zajmowane przez siebie </a:t>
            </a:r>
            <a:r>
              <a:rPr lang="pl-PL" b="1" dirty="0" smtClean="0">
                <a:latin typeface="Tekton Pro" pitchFamily="34" charset="-18"/>
              </a:rPr>
              <a:t>                                               tereny </a:t>
            </a:r>
            <a:r>
              <a:rPr lang="pl-PL" b="1" dirty="0">
                <a:latin typeface="Tekton Pro" pitchFamily="34" charset="-18"/>
              </a:rPr>
              <a:t>wszelkim organizacjom humanitarnym. </a:t>
            </a:r>
            <a:endParaRPr lang="pl-PL" dirty="0">
              <a:latin typeface="Tekton Pro" pitchFamily="34" charset="-18"/>
            </a:endParaRPr>
          </a:p>
          <a:p>
            <a:endParaRPr lang="pl-PL" dirty="0"/>
          </a:p>
        </p:txBody>
      </p:sp>
      <p:sp>
        <p:nvSpPr>
          <p:cNvPr id="2" name="Tytuł 1"/>
          <p:cNvSpPr>
            <a:spLocks noGrp="1"/>
          </p:cNvSpPr>
          <p:nvPr>
            <p:ph type="title"/>
          </p:nvPr>
        </p:nvSpPr>
        <p:spPr>
          <a:xfrm>
            <a:off x="-252536" y="476672"/>
            <a:ext cx="9396536" cy="1143000"/>
          </a:xfrm>
        </p:spPr>
        <p:txBody>
          <a:bodyPr>
            <a:noAutofit/>
          </a:bodyPr>
          <a:lstStyle/>
          <a:p>
            <a:r>
              <a:rPr lang="pl-PL" sz="3600" b="1" dirty="0">
                <a:solidFill>
                  <a:srgbClr val="002060"/>
                </a:solidFill>
                <a:latin typeface="Segoe Script" pitchFamily="34" charset="0"/>
              </a:rPr>
              <a:t>Co sześć sekund z powodu głodu umiera na naszej planecie jedno dziecko…</a:t>
            </a:r>
          </a:p>
        </p:txBody>
      </p:sp>
      <p:pic>
        <p:nvPicPr>
          <p:cNvPr id="1027" name="Picture 3" descr="J:\MAAMA\pah\fotografie PAH\ed3926ffb4e4c8cc07abecb0cb99b0a1_w_480_h_440_c_0 - Kopi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80112" y="1556055"/>
            <a:ext cx="3222873" cy="48398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17201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er\Desktop\afryka\facebook inafrica.pn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620688"/>
            <a:ext cx="4824536" cy="605961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1027" name="Picture 3" descr="C:\Users\Acer\Desktop\afryka\zdjecia od AGI -PAH AFRYKA\wypcd-burubd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35148" y="3284984"/>
            <a:ext cx="3786272" cy="2862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pole tekstowe 3"/>
          <p:cNvSpPr txBox="1"/>
          <p:nvPr/>
        </p:nvSpPr>
        <p:spPr>
          <a:xfrm>
            <a:off x="5508104" y="764704"/>
            <a:ext cx="3240360" cy="1200329"/>
          </a:xfrm>
          <a:prstGeom prst="rect">
            <a:avLst/>
          </a:prstGeom>
          <a:noFill/>
        </p:spPr>
        <p:txBody>
          <a:bodyPr wrap="square" rtlCol="0">
            <a:spAutoFit/>
          </a:bodyPr>
          <a:lstStyle/>
          <a:p>
            <a:r>
              <a:rPr lang="pl-PL" sz="2400" b="1" dirty="0" smtClean="0">
                <a:solidFill>
                  <a:schemeClr val="bg1">
                    <a:lumMod val="95000"/>
                  </a:schemeClr>
                </a:solidFill>
                <a:latin typeface="Segoe Print" pitchFamily="2" charset="0"/>
              </a:rPr>
              <a:t>Poczytaj blogi swoich afrykańskich rówieśników</a:t>
            </a:r>
            <a:r>
              <a:rPr lang="pl-PL" sz="2400" dirty="0" smtClean="0">
                <a:solidFill>
                  <a:schemeClr val="accent3">
                    <a:lumMod val="40000"/>
                    <a:lumOff val="60000"/>
                  </a:schemeClr>
                </a:solidFill>
              </a:rPr>
              <a:t> !</a:t>
            </a:r>
            <a:endParaRPr lang="pl-PL" sz="2400" dirty="0">
              <a:solidFill>
                <a:schemeClr val="accent3">
                  <a:lumMod val="40000"/>
                  <a:lumOff val="60000"/>
                </a:schemeClr>
              </a:solidFill>
            </a:endParaRPr>
          </a:p>
        </p:txBody>
      </p:sp>
    </p:spTree>
    <p:extLst>
      <p:ext uri="{BB962C8B-B14F-4D97-AF65-F5344CB8AC3E}">
        <p14:creationId xmlns="" xmlns:p14="http://schemas.microsoft.com/office/powerpoint/2010/main" val="716811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chas\Desktop\jeansy\sandblasting-denim-jeans.jpg"/>
          <p:cNvPicPr>
            <a:picLocks noChangeAspect="1" noChangeArrowheads="1"/>
          </p:cNvPicPr>
          <p:nvPr/>
        </p:nvPicPr>
        <p:blipFill>
          <a:blip r:embed="rId2" cstate="print"/>
          <a:srcRect/>
          <a:stretch>
            <a:fillRect/>
          </a:stretch>
        </p:blipFill>
        <p:spPr bwMode="auto">
          <a:xfrm>
            <a:off x="5119609" y="1556792"/>
            <a:ext cx="3650209" cy="2737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C:\Users\Michas\Desktop\jeansy\film_top.jpg"/>
          <p:cNvPicPr>
            <a:picLocks noChangeAspect="1" noChangeArrowheads="1"/>
          </p:cNvPicPr>
          <p:nvPr/>
        </p:nvPicPr>
        <p:blipFill>
          <a:blip r:embed="rId3" cstate="print"/>
          <a:srcRect/>
          <a:stretch>
            <a:fillRect/>
          </a:stretch>
        </p:blipFill>
        <p:spPr bwMode="auto">
          <a:xfrm>
            <a:off x="611560" y="4068439"/>
            <a:ext cx="3815481" cy="2562302"/>
          </a:xfrm>
          <a:prstGeom prst="rect">
            <a:avLst/>
          </a:prstGeom>
          <a:ln>
            <a:noFill/>
          </a:ln>
          <a:effectLst>
            <a:outerShdw blurRad="292100" dist="139700" dir="2700000" algn="tl" rotWithShape="0">
              <a:srgbClr val="333333">
                <a:alpha val="65000"/>
              </a:srgbClr>
            </a:outerShdw>
          </a:effectLst>
        </p:spPr>
      </p:pic>
      <p:sp>
        <p:nvSpPr>
          <p:cNvPr id="2" name="Prostokąt 1"/>
          <p:cNvSpPr/>
          <p:nvPr/>
        </p:nvSpPr>
        <p:spPr>
          <a:xfrm>
            <a:off x="0" y="1556792"/>
            <a:ext cx="4917756" cy="3416320"/>
          </a:xfrm>
          <a:prstGeom prst="rect">
            <a:avLst/>
          </a:prstGeom>
        </p:spPr>
        <p:txBody>
          <a:bodyPr wrap="square">
            <a:spAutoFit/>
          </a:bodyPr>
          <a:lstStyle/>
          <a:p>
            <a:pPr marL="285750" indent="-285750">
              <a:buFont typeface="Wingdings" pitchFamily="2" charset="2"/>
              <a:buChar char="v"/>
            </a:pPr>
            <a:r>
              <a:rPr lang="pl-PL" dirty="0">
                <a:solidFill>
                  <a:schemeClr val="tx2">
                    <a:lumMod val="50000"/>
                  </a:schemeClr>
                </a:solidFill>
              </a:rPr>
              <a:t>W </a:t>
            </a:r>
            <a:r>
              <a:rPr lang="pl-PL" dirty="0" smtClean="0">
                <a:solidFill>
                  <a:schemeClr val="tx2">
                    <a:lumMod val="50000"/>
                  </a:schemeClr>
                </a:solidFill>
              </a:rPr>
              <a:t>2013r. uwaga świata </a:t>
            </a:r>
            <a:r>
              <a:rPr lang="pl-PL" dirty="0">
                <a:solidFill>
                  <a:schemeClr val="tx2">
                    <a:lumMod val="50000"/>
                  </a:schemeClr>
                </a:solidFill>
              </a:rPr>
              <a:t>zwrócona była na Bangladesz. Katastrofa budowlana </a:t>
            </a:r>
            <a:r>
              <a:rPr lang="pl-PL" b="1" dirty="0">
                <a:solidFill>
                  <a:schemeClr val="tx2">
                    <a:lumMod val="50000"/>
                  </a:schemeClr>
                </a:solidFill>
              </a:rPr>
              <a:t>pochłonęła </a:t>
            </a:r>
            <a:r>
              <a:rPr lang="pl-PL" b="1" dirty="0" smtClean="0">
                <a:solidFill>
                  <a:schemeClr val="tx2">
                    <a:lumMod val="50000"/>
                  </a:schemeClr>
                </a:solidFill>
              </a:rPr>
              <a:t>1138 osób</a:t>
            </a:r>
            <a:r>
              <a:rPr lang="pl-PL" dirty="0" smtClean="0">
                <a:solidFill>
                  <a:schemeClr val="tx2">
                    <a:lumMod val="50000"/>
                  </a:schemeClr>
                </a:solidFill>
              </a:rPr>
              <a:t>, </a:t>
            </a:r>
            <a:r>
              <a:rPr lang="pl-PL" b="1" dirty="0" smtClean="0">
                <a:solidFill>
                  <a:schemeClr val="tx2">
                    <a:lumMod val="50000"/>
                  </a:schemeClr>
                </a:solidFill>
              </a:rPr>
              <a:t>ponad 2000 rannych!</a:t>
            </a:r>
            <a:r>
              <a:rPr lang="pl-PL" b="1" dirty="0"/>
              <a:t> </a:t>
            </a:r>
            <a:r>
              <a:rPr lang="pl-PL" dirty="0">
                <a:solidFill>
                  <a:srgbClr val="002060"/>
                </a:solidFill>
              </a:rPr>
              <a:t>Poszkodowani oraz </a:t>
            </a:r>
            <a:r>
              <a:rPr lang="pl-PL" dirty="0" smtClean="0">
                <a:solidFill>
                  <a:srgbClr val="002060"/>
                </a:solidFill>
              </a:rPr>
              <a:t>rodziny ofiar, </a:t>
            </a:r>
            <a:r>
              <a:rPr lang="pl-PL" dirty="0">
                <a:solidFill>
                  <a:srgbClr val="002060"/>
                </a:solidFill>
              </a:rPr>
              <a:t>pozbawieni środków do życia</a:t>
            </a:r>
            <a:r>
              <a:rPr lang="pl-PL" dirty="0" smtClean="0">
                <a:solidFill>
                  <a:srgbClr val="002060"/>
                </a:solidFill>
              </a:rPr>
              <a:t> ,nadal </a:t>
            </a:r>
            <a:r>
              <a:rPr lang="pl-PL" dirty="0">
                <a:solidFill>
                  <a:srgbClr val="002060"/>
                </a:solidFill>
              </a:rPr>
              <a:t>czekają na </a:t>
            </a:r>
            <a:r>
              <a:rPr lang="pl-PL" dirty="0" smtClean="0">
                <a:solidFill>
                  <a:srgbClr val="002060"/>
                </a:solidFill>
              </a:rPr>
              <a:t>odszkodowania. </a:t>
            </a:r>
            <a:r>
              <a:rPr lang="pl-PL" dirty="0">
                <a:solidFill>
                  <a:srgbClr val="002060"/>
                </a:solidFill>
              </a:rPr>
              <a:t>Jednocześnie </a:t>
            </a:r>
            <a:r>
              <a:rPr lang="pl-PL" dirty="0" smtClean="0">
                <a:solidFill>
                  <a:srgbClr val="002060"/>
                </a:solidFill>
              </a:rPr>
              <a:t>                                      w </a:t>
            </a:r>
            <a:r>
              <a:rPr lang="pl-PL" dirty="0">
                <a:solidFill>
                  <a:srgbClr val="002060"/>
                </a:solidFill>
              </a:rPr>
              <a:t>bangladeskich fabrykach produkujących ubrania </a:t>
            </a:r>
            <a:r>
              <a:rPr lang="pl-PL" dirty="0" smtClean="0">
                <a:solidFill>
                  <a:srgbClr val="002060"/>
                </a:solidFill>
              </a:rPr>
              <a:t>-również </a:t>
            </a:r>
            <a:r>
              <a:rPr lang="pl-PL" dirty="0">
                <a:solidFill>
                  <a:srgbClr val="002060"/>
                </a:solidFill>
              </a:rPr>
              <a:t>polskich </a:t>
            </a:r>
            <a:r>
              <a:rPr lang="pl-PL" dirty="0" smtClean="0">
                <a:solidFill>
                  <a:srgbClr val="002060"/>
                </a:solidFill>
              </a:rPr>
              <a:t>firm- </a:t>
            </a:r>
            <a:r>
              <a:rPr lang="pl-PL" dirty="0">
                <a:solidFill>
                  <a:srgbClr val="002060"/>
                </a:solidFill>
              </a:rPr>
              <a:t>bezustannie łamane są prawa pracownicze</a:t>
            </a:r>
            <a:r>
              <a:rPr lang="pl-PL" b="1" dirty="0"/>
              <a:t>.</a:t>
            </a:r>
            <a:endParaRPr lang="pl-PL" dirty="0"/>
          </a:p>
          <a:p>
            <a:pPr marL="285750" indent="-285750">
              <a:buFont typeface="Wingdings" pitchFamily="2" charset="2"/>
              <a:buChar char="v"/>
            </a:pPr>
            <a:endParaRPr lang="pl-PL" b="1" dirty="0" smtClean="0">
              <a:solidFill>
                <a:schemeClr val="tx2">
                  <a:lumMod val="50000"/>
                </a:schemeClr>
              </a:solidFill>
            </a:endParaRPr>
          </a:p>
          <a:p>
            <a:pPr marL="285750" indent="-285750">
              <a:buFont typeface="Wingdings" pitchFamily="2" charset="2"/>
              <a:buChar char="v"/>
            </a:pPr>
            <a:endParaRPr lang="pl-PL" dirty="0" smtClean="0">
              <a:solidFill>
                <a:schemeClr val="tx2">
                  <a:lumMod val="50000"/>
                </a:schemeClr>
              </a:solidFill>
            </a:endParaRPr>
          </a:p>
          <a:p>
            <a:pPr marL="285750" indent="-285750">
              <a:buFont typeface="Wingdings" pitchFamily="2" charset="2"/>
              <a:buChar char="v"/>
            </a:pPr>
            <a:endParaRPr lang="pl-PL" b="1" dirty="0">
              <a:solidFill>
                <a:srgbClr val="FF0000"/>
              </a:solidFill>
            </a:endParaRPr>
          </a:p>
        </p:txBody>
      </p:sp>
      <p:sp>
        <p:nvSpPr>
          <p:cNvPr id="3" name="Prostokąt 2"/>
          <p:cNvSpPr/>
          <p:nvPr/>
        </p:nvSpPr>
        <p:spPr>
          <a:xfrm>
            <a:off x="4775364" y="4725144"/>
            <a:ext cx="4338700" cy="1754326"/>
          </a:xfrm>
          <a:prstGeom prst="rect">
            <a:avLst/>
          </a:prstGeom>
        </p:spPr>
        <p:txBody>
          <a:bodyPr wrap="square">
            <a:spAutoFit/>
          </a:bodyPr>
          <a:lstStyle/>
          <a:p>
            <a:r>
              <a:rPr lang="pl-PL" b="1" dirty="0">
                <a:solidFill>
                  <a:schemeClr val="tx2">
                    <a:lumMod val="50000"/>
                  </a:schemeClr>
                </a:solidFill>
              </a:rPr>
              <a:t>Bangladesz jest trzecim producentem odzieży, po Chinach i Włoszech.</a:t>
            </a:r>
          </a:p>
          <a:p>
            <a:r>
              <a:rPr lang="pl-PL" b="1" dirty="0">
                <a:solidFill>
                  <a:schemeClr val="tx2">
                    <a:lumMod val="50000"/>
                  </a:schemeClr>
                </a:solidFill>
              </a:rPr>
              <a:t> Za </a:t>
            </a:r>
            <a:r>
              <a:rPr lang="pl-PL" b="1" dirty="0" smtClean="0">
                <a:solidFill>
                  <a:schemeClr val="tx2">
                    <a:lumMod val="50000"/>
                  </a:schemeClr>
                </a:solidFill>
              </a:rPr>
              <a:t>jeansy </a:t>
            </a:r>
            <a:r>
              <a:rPr lang="pl-PL" b="1" dirty="0">
                <a:solidFill>
                  <a:schemeClr val="tx2">
                    <a:lumMod val="50000"/>
                  </a:schemeClr>
                </a:solidFill>
              </a:rPr>
              <a:t>uszyte w Bangladeszu zleceniodawcy płacą </a:t>
            </a:r>
            <a:r>
              <a:rPr lang="pl-PL" b="1" dirty="0"/>
              <a:t>3,41-4,50 $ za sztukę</a:t>
            </a:r>
            <a:r>
              <a:rPr lang="pl-PL" b="1" dirty="0" smtClean="0"/>
              <a:t>.</a:t>
            </a:r>
          </a:p>
          <a:p>
            <a:endParaRPr lang="pl-PL" b="1" dirty="0"/>
          </a:p>
          <a:p>
            <a:r>
              <a:rPr lang="pl-PL" b="1" dirty="0" smtClean="0"/>
              <a:t> </a:t>
            </a:r>
            <a:r>
              <a:rPr lang="pl-PL" b="1" dirty="0"/>
              <a:t>W sklepie na Zachodzie kosztują 24-50 $</a:t>
            </a:r>
          </a:p>
        </p:txBody>
      </p:sp>
      <p:sp>
        <p:nvSpPr>
          <p:cNvPr id="4" name="pole tekstowe 3"/>
          <p:cNvSpPr txBox="1"/>
          <p:nvPr/>
        </p:nvSpPr>
        <p:spPr>
          <a:xfrm>
            <a:off x="345756" y="356463"/>
            <a:ext cx="10115500" cy="1200329"/>
          </a:xfrm>
          <a:prstGeom prst="rect">
            <a:avLst/>
          </a:prstGeom>
          <a:noFill/>
        </p:spPr>
        <p:txBody>
          <a:bodyPr wrap="square" rtlCol="0">
            <a:spAutoFit/>
          </a:bodyPr>
          <a:lstStyle/>
          <a:p>
            <a:r>
              <a:rPr lang="pl-PL" sz="3600" b="1" dirty="0" smtClean="0">
                <a:solidFill>
                  <a:schemeClr val="accent4">
                    <a:lumMod val="20000"/>
                    <a:lumOff val="80000"/>
                  </a:schemeClr>
                </a:solidFill>
              </a:rPr>
              <a:t>Projekt badawczy Macieja Wołoszyna                                          Michała </a:t>
            </a:r>
            <a:r>
              <a:rPr lang="pl-PL" sz="3600" b="1" dirty="0" smtClean="0">
                <a:solidFill>
                  <a:schemeClr val="accent4">
                    <a:lumMod val="20000"/>
                    <a:lumOff val="80000"/>
                  </a:schemeClr>
                </a:solidFill>
                <a:latin typeface="+mj-lt"/>
              </a:rPr>
              <a:t>Gurdaka : </a:t>
            </a:r>
            <a:r>
              <a:rPr lang="pl-PL" sz="3600" i="1" dirty="0" smtClean="0">
                <a:solidFill>
                  <a:schemeClr val="accent4">
                    <a:lumMod val="20000"/>
                    <a:lumOff val="80000"/>
                  </a:schemeClr>
                </a:solidFill>
                <a:latin typeface="+mj-lt"/>
              </a:rPr>
              <a:t>Ile jest wody w </a:t>
            </a:r>
            <a:r>
              <a:rPr lang="pl-PL" sz="3600" i="1" dirty="0" smtClean="0">
                <a:solidFill>
                  <a:schemeClr val="accent4">
                    <a:lumMod val="20000"/>
                    <a:lumOff val="80000"/>
                  </a:schemeClr>
                </a:solidFill>
              </a:rPr>
              <a:t>jeansach?</a:t>
            </a:r>
            <a:endParaRPr lang="pl-PL" sz="3600" i="1" dirty="0">
              <a:solidFill>
                <a:schemeClr val="accent4">
                  <a:lumMod val="20000"/>
                  <a:lumOff val="80000"/>
                </a:schemeClr>
              </a:solidFill>
            </a:endParaRPr>
          </a:p>
        </p:txBody>
      </p:sp>
    </p:spTree>
    <p:extLst>
      <p:ext uri="{BB962C8B-B14F-4D97-AF65-F5344CB8AC3E}">
        <p14:creationId xmlns="" xmlns:p14="http://schemas.microsoft.com/office/powerpoint/2010/main" val="23611236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600" decel="100000"/>
                                        <p:tgtEl>
                                          <p:spTgt spid="2052"/>
                                        </p:tgtEl>
                                      </p:cBhvr>
                                    </p:animEffect>
                                    <p:anim calcmode="lin" valueType="num">
                                      <p:cBhvr>
                                        <p:cTn id="13" dur="1600" decel="100000" fill="hold"/>
                                        <p:tgtEl>
                                          <p:spTgt spid="2052"/>
                                        </p:tgtEl>
                                        <p:attrNameLst>
                                          <p:attrName>style.rotation</p:attrName>
                                        </p:attrNameLst>
                                      </p:cBhvr>
                                      <p:tavLst>
                                        <p:tav tm="0">
                                          <p:val>
                                            <p:fltVal val="-90"/>
                                          </p:val>
                                        </p:tav>
                                        <p:tav tm="100000">
                                          <p:val>
                                            <p:fltVal val="0"/>
                                          </p:val>
                                        </p:tav>
                                      </p:tavLst>
                                    </p:anim>
                                    <p:anim calcmode="lin" valueType="num">
                                      <p:cBhvr>
                                        <p:cTn id="14" dur="1600" decel="100000" fill="hold"/>
                                        <p:tgtEl>
                                          <p:spTgt spid="2052"/>
                                        </p:tgtEl>
                                        <p:attrNameLst>
                                          <p:attrName>ppt_x</p:attrName>
                                        </p:attrNameLst>
                                      </p:cBhvr>
                                      <p:tavLst>
                                        <p:tav tm="0">
                                          <p:val>
                                            <p:strVal val="#ppt_x+0.4"/>
                                          </p:val>
                                        </p:tav>
                                        <p:tav tm="100000">
                                          <p:val>
                                            <p:strVal val="#ppt_x-0.05"/>
                                          </p:val>
                                        </p:tav>
                                      </p:tavLst>
                                    </p:anim>
                                    <p:anim calcmode="lin" valueType="num">
                                      <p:cBhvr>
                                        <p:cTn id="15" dur="1600" decel="100000" fill="hold"/>
                                        <p:tgtEl>
                                          <p:spTgt spid="2052"/>
                                        </p:tgtEl>
                                        <p:attrNameLst>
                                          <p:attrName>ppt_y</p:attrName>
                                        </p:attrNameLst>
                                      </p:cBhvr>
                                      <p:tavLst>
                                        <p:tav tm="0">
                                          <p:val>
                                            <p:strVal val="#ppt_y-0.4"/>
                                          </p:val>
                                        </p:tav>
                                        <p:tav tm="100000">
                                          <p:val>
                                            <p:strVal val="#ppt_y+0.1"/>
                                          </p:val>
                                        </p:tav>
                                      </p:tavLst>
                                    </p:anim>
                                    <p:anim calcmode="lin" valueType="num">
                                      <p:cBhvr>
                                        <p:cTn id="16" dur="400" accel="100000" fill="hold">
                                          <p:stCondLst>
                                            <p:cond delay="1600"/>
                                          </p:stCondLst>
                                        </p:cTn>
                                        <p:tgtEl>
                                          <p:spTgt spid="2052"/>
                                        </p:tgtEl>
                                        <p:attrNameLst>
                                          <p:attrName>ppt_x</p:attrName>
                                        </p:attrNameLst>
                                      </p:cBhvr>
                                      <p:tavLst>
                                        <p:tav tm="0">
                                          <p:val>
                                            <p:strVal val="#ppt_x-0.05"/>
                                          </p:val>
                                        </p:tav>
                                        <p:tav tm="100000">
                                          <p:val>
                                            <p:strVal val="#ppt_x"/>
                                          </p:val>
                                        </p:tav>
                                      </p:tavLst>
                                    </p:anim>
                                    <p:anim calcmode="lin" valueType="num">
                                      <p:cBhvr>
                                        <p:cTn id="17" dur="400" accel="100000" fill="hold">
                                          <p:stCondLst>
                                            <p:cond delay="1600"/>
                                          </p:stCondLst>
                                        </p:cTn>
                                        <p:tgtEl>
                                          <p:spTgt spid="20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179513" y="1628800"/>
            <a:ext cx="8100888" cy="4497363"/>
          </a:xfrm>
        </p:spPr>
        <p:txBody>
          <a:bodyPr>
            <a:normAutofit fontScale="62500" lnSpcReduction="20000"/>
          </a:bodyPr>
          <a:lstStyle/>
          <a:p>
            <a:r>
              <a:rPr lang="pl-PL" sz="3200" dirty="0" err="1"/>
              <a:t>Fashion</a:t>
            </a:r>
            <a:r>
              <a:rPr lang="pl-PL" sz="3200" dirty="0"/>
              <a:t> </a:t>
            </a:r>
            <a:r>
              <a:rPr lang="pl-PL" sz="3200" dirty="0" err="1"/>
              <a:t>Revolution</a:t>
            </a:r>
            <a:r>
              <a:rPr lang="pl-PL" sz="3200" dirty="0"/>
              <a:t> to inicjatywa powstała w Wielkiej Brytanii </a:t>
            </a:r>
            <a:r>
              <a:rPr lang="pl-PL" sz="3200" dirty="0" smtClean="0"/>
              <a:t>                            po </a:t>
            </a:r>
            <a:r>
              <a:rPr lang="pl-PL" sz="3200" dirty="0"/>
              <a:t>katastrofie budynku Rana </a:t>
            </a:r>
            <a:r>
              <a:rPr lang="pl-PL" sz="3200" dirty="0" err="1"/>
              <a:t>Plaza</a:t>
            </a:r>
            <a:r>
              <a:rPr lang="pl-PL" sz="3200" dirty="0"/>
              <a:t> w Bangladeszu 24 kwietnia 2013 r. Zginęło w niej 1138 osób szyjących ubrania m.in. marki </a:t>
            </a:r>
            <a:r>
              <a:rPr lang="pl-PL" sz="3200" dirty="0" err="1"/>
              <a:t>Cropp</a:t>
            </a:r>
            <a:r>
              <a:rPr lang="pl-PL" sz="3200" dirty="0"/>
              <a:t>, należącej do polskiej firmy </a:t>
            </a:r>
            <a:r>
              <a:rPr lang="pl-PL" sz="3200" dirty="0" err="1"/>
              <a:t>Lpp</a:t>
            </a:r>
            <a:r>
              <a:rPr lang="pl-PL" sz="3200" dirty="0"/>
              <a:t> S.A.. Poprzez swoją akcję organizatorzy </a:t>
            </a:r>
            <a:r>
              <a:rPr lang="pl-PL" sz="3200" dirty="0" err="1"/>
              <a:t>Fashion</a:t>
            </a:r>
            <a:r>
              <a:rPr lang="pl-PL" sz="3200" dirty="0"/>
              <a:t> </a:t>
            </a:r>
            <a:r>
              <a:rPr lang="pl-PL" sz="3200" dirty="0" err="1"/>
              <a:t>Revolution</a:t>
            </a:r>
            <a:r>
              <a:rPr lang="pl-PL" sz="3200" dirty="0"/>
              <a:t> Day chcą wspomnieć ofiary katastrofy i nakłonić branżę odzieżową do wprowadzenia koniecznych zmian.</a:t>
            </a:r>
          </a:p>
          <a:p>
            <a:r>
              <a:rPr lang="pl-PL" dirty="0"/>
              <a:t> </a:t>
            </a:r>
          </a:p>
          <a:p>
            <a:r>
              <a:rPr lang="pl-PL" sz="2600" b="1" dirty="0">
                <a:solidFill>
                  <a:srgbClr val="00B050"/>
                </a:solidFill>
              </a:rPr>
              <a:t>Akcja </a:t>
            </a:r>
            <a:r>
              <a:rPr lang="pl-PL" sz="2600" b="1" dirty="0" smtClean="0">
                <a:solidFill>
                  <a:srgbClr val="00B050"/>
                </a:solidFill>
              </a:rPr>
              <a:t>była zorganizowana </a:t>
            </a:r>
            <a:r>
              <a:rPr lang="pl-PL" sz="2600" b="1" dirty="0">
                <a:solidFill>
                  <a:srgbClr val="00B050"/>
                </a:solidFill>
              </a:rPr>
              <a:t>jednocześnie w ponad 50 krajach na całym świecie. </a:t>
            </a:r>
            <a:r>
              <a:rPr lang="pl-PL" sz="2600" b="1" dirty="0" smtClean="0">
                <a:solidFill>
                  <a:srgbClr val="00B050"/>
                </a:solidFill>
              </a:rPr>
              <a:t>                                     Celem </a:t>
            </a:r>
            <a:r>
              <a:rPr lang="pl-PL" sz="2600" b="1" dirty="0" err="1">
                <a:solidFill>
                  <a:srgbClr val="00B050"/>
                </a:solidFill>
              </a:rPr>
              <a:t>Fashion</a:t>
            </a:r>
            <a:r>
              <a:rPr lang="pl-PL" sz="2600" b="1" dirty="0">
                <a:solidFill>
                  <a:srgbClr val="00B050"/>
                </a:solidFill>
              </a:rPr>
              <a:t> </a:t>
            </a:r>
            <a:r>
              <a:rPr lang="pl-PL" sz="2600" b="1" dirty="0" err="1">
                <a:solidFill>
                  <a:srgbClr val="00B050"/>
                </a:solidFill>
              </a:rPr>
              <a:t>Revolution</a:t>
            </a:r>
            <a:r>
              <a:rPr lang="pl-PL" sz="2600" b="1" dirty="0">
                <a:solidFill>
                  <a:srgbClr val="00B050"/>
                </a:solidFill>
              </a:rPr>
              <a:t> Day jest świętowanie pozytywnego wpływu mody na świat oraz wszystkich tych, którzy codziennie się do tego przyczyniają. </a:t>
            </a:r>
          </a:p>
          <a:p>
            <a:r>
              <a:rPr lang="pl-PL" sz="2600" b="1" dirty="0">
                <a:solidFill>
                  <a:srgbClr val="00B050"/>
                </a:solidFill>
              </a:rPr>
              <a:t> </a:t>
            </a:r>
          </a:p>
          <a:p>
            <a:r>
              <a:rPr lang="pl-PL" sz="2900" b="1" dirty="0">
                <a:solidFill>
                  <a:srgbClr val="FF0000"/>
                </a:solidFill>
                <a:latin typeface="Segoe Print" pitchFamily="2" charset="0"/>
              </a:rPr>
              <a:t>Z</a:t>
            </a:r>
            <a:r>
              <a:rPr lang="pl-PL" sz="2900" b="1" dirty="0" smtClean="0">
                <a:solidFill>
                  <a:srgbClr val="FF0000"/>
                </a:solidFill>
                <a:latin typeface="Segoe Print" pitchFamily="2" charset="0"/>
              </a:rPr>
              <a:t>ałóż </a:t>
            </a:r>
            <a:r>
              <a:rPr lang="pl-PL" sz="2900" b="1" dirty="0">
                <a:solidFill>
                  <a:srgbClr val="FF0000"/>
                </a:solidFill>
                <a:latin typeface="Segoe Print" pitchFamily="2" charset="0"/>
              </a:rPr>
              <a:t>ulubione ubranie na lewą stronę</a:t>
            </a:r>
            <a:r>
              <a:rPr lang="pl-PL" sz="2900" b="1" dirty="0">
                <a:latin typeface="Segoe Print" pitchFamily="2" charset="0"/>
              </a:rPr>
              <a:t> na znak, iż szukasz informacji o miejscu jego produkcji, zrób sobie zdjęcie i opublikuj je na portalach </a:t>
            </a:r>
            <a:r>
              <a:rPr lang="pl-PL" sz="2900" b="1" dirty="0" err="1">
                <a:latin typeface="Segoe Print" pitchFamily="2" charset="0"/>
              </a:rPr>
              <a:t>społecznościowych</a:t>
            </a:r>
            <a:r>
              <a:rPr lang="pl-PL" sz="2900" b="1" dirty="0">
                <a:latin typeface="Segoe Print" pitchFamily="2" charset="0"/>
              </a:rPr>
              <a:t>. </a:t>
            </a:r>
            <a:r>
              <a:rPr lang="pl-PL" sz="2900" b="1" dirty="0" smtClean="0">
                <a:latin typeface="Segoe Print" pitchFamily="2" charset="0"/>
              </a:rPr>
              <a:t> </a:t>
            </a:r>
          </a:p>
          <a:p>
            <a:r>
              <a:rPr lang="pl-PL" sz="2900" b="1" dirty="0" smtClean="0">
                <a:latin typeface="Segoe Print" pitchFamily="2" charset="0"/>
              </a:rPr>
              <a:t>   Jeśli </a:t>
            </a:r>
            <a:r>
              <a:rPr lang="pl-PL" sz="2900" b="1" dirty="0">
                <a:latin typeface="Segoe Print" pitchFamily="2" charset="0"/>
              </a:rPr>
              <a:t>ubranie jest wyprodukowane zgodnie z procedurami chroniącymi prawa pracowników szyjących daną odzież oraz chroniącymi środowisko, opowiedz historię tej marki/ ubrania. </a:t>
            </a:r>
          </a:p>
        </p:txBody>
      </p:sp>
      <p:sp>
        <p:nvSpPr>
          <p:cNvPr id="3" name="Tytuł 2"/>
          <p:cNvSpPr>
            <a:spLocks noGrp="1"/>
          </p:cNvSpPr>
          <p:nvPr>
            <p:ph type="title"/>
          </p:nvPr>
        </p:nvSpPr>
        <p:spPr/>
        <p:txBody>
          <a:bodyPr>
            <a:normAutofit fontScale="90000"/>
          </a:bodyPr>
          <a:lstStyle/>
          <a:p>
            <a:r>
              <a:rPr lang="en-US" b="1" dirty="0"/>
              <a:t>Fashion Revolution </a:t>
            </a:r>
            <a:r>
              <a:rPr lang="en-US" b="1" dirty="0" smtClean="0"/>
              <a:t>Day</a:t>
            </a:r>
            <a:r>
              <a:rPr lang="pl-PL" b="1" smtClean="0"/>
              <a:t>,czyli… odpowiedzialna moda?</a:t>
            </a:r>
            <a:endParaRPr lang="pl-PL" dirty="0"/>
          </a:p>
        </p:txBody>
      </p:sp>
    </p:spTree>
    <p:extLst>
      <p:ext uri="{BB962C8B-B14F-4D97-AF65-F5344CB8AC3E}">
        <p14:creationId xmlns="" xmlns:p14="http://schemas.microsoft.com/office/powerpoint/2010/main" val="1394960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0" y="338328"/>
            <a:ext cx="8964488" cy="1252728"/>
          </a:xfrm>
        </p:spPr>
        <p:txBody>
          <a:bodyPr>
            <a:normAutofit fontScale="90000"/>
          </a:bodyPr>
          <a:lstStyle/>
          <a:p>
            <a:r>
              <a:rPr lang="pl-PL" b="1" dirty="0" smtClean="0"/>
              <a:t>Zanim kupisz modne wytarte jeansy…</a:t>
            </a:r>
            <a:endParaRPr lang="pl-PL" b="1" dirty="0"/>
          </a:p>
        </p:txBody>
      </p:sp>
      <p:sp>
        <p:nvSpPr>
          <p:cNvPr id="4" name="Prostokąt 3"/>
          <p:cNvSpPr/>
          <p:nvPr/>
        </p:nvSpPr>
        <p:spPr>
          <a:xfrm>
            <a:off x="179512" y="1772816"/>
            <a:ext cx="4860032" cy="4801314"/>
          </a:xfrm>
          <a:prstGeom prst="rect">
            <a:avLst/>
          </a:prstGeom>
        </p:spPr>
        <p:txBody>
          <a:bodyPr wrap="square">
            <a:spAutoFit/>
          </a:bodyPr>
          <a:lstStyle/>
          <a:p>
            <a:r>
              <a:rPr lang="pl-PL" b="1" dirty="0"/>
              <a:t>Piaskowanie to zabieg pozwalający uzyskać efekt „</a:t>
            </a:r>
            <a:r>
              <a:rPr lang="pl-PL" b="1" i="1" dirty="0"/>
              <a:t>znoszonych</a:t>
            </a:r>
            <a:r>
              <a:rPr lang="pl-PL" b="1" dirty="0"/>
              <a:t>” jeansów. </a:t>
            </a:r>
            <a:endParaRPr lang="pl-PL" b="1" dirty="0" smtClean="0"/>
          </a:p>
          <a:p>
            <a:endParaRPr lang="pl-PL" dirty="0" smtClean="0"/>
          </a:p>
          <a:p>
            <a:r>
              <a:rPr lang="pl-PL" b="1" dirty="0" smtClean="0">
                <a:solidFill>
                  <a:srgbClr val="00B050"/>
                </a:solidFill>
              </a:rPr>
              <a:t>Piaskowanie</a:t>
            </a:r>
            <a:r>
              <a:rPr lang="pl-PL" dirty="0" smtClean="0"/>
              <a:t> cenią </a:t>
            </a:r>
            <a:r>
              <a:rPr lang="pl-PL" dirty="0"/>
              <a:t>konsumenci, ale </a:t>
            </a:r>
            <a:r>
              <a:rPr lang="pl-PL" dirty="0" smtClean="0"/>
              <a:t> dla pracowników jest  </a:t>
            </a:r>
            <a:r>
              <a:rPr lang="pl-PL" b="1" dirty="0" smtClean="0">
                <a:solidFill>
                  <a:srgbClr val="FF0000"/>
                </a:solidFill>
              </a:rPr>
              <a:t>zabójczy ! </a:t>
            </a:r>
          </a:p>
          <a:p>
            <a:endParaRPr lang="pl-PL" dirty="0" smtClean="0"/>
          </a:p>
          <a:p>
            <a:r>
              <a:rPr lang="pl-PL" i="1" dirty="0" smtClean="0"/>
              <a:t>Dzieje </a:t>
            </a:r>
            <a:r>
              <a:rPr lang="pl-PL" i="1" dirty="0"/>
              <a:t>się tak, ponieważ krzemionka zawarta w piasku rozpylanym </a:t>
            </a:r>
            <a:r>
              <a:rPr lang="pl-PL" i="1" dirty="0" smtClean="0"/>
              <a:t>przez </a:t>
            </a:r>
            <a:r>
              <a:rPr lang="pl-PL" i="1" dirty="0"/>
              <a:t>pracowników używających </a:t>
            </a:r>
            <a:r>
              <a:rPr lang="pl-PL" i="1" dirty="0" smtClean="0"/>
              <a:t>wysokociśnieniowych </a:t>
            </a:r>
            <a:r>
              <a:rPr lang="pl-PL" i="1" dirty="0"/>
              <a:t>pistoletów, unosi się w powietrzu</a:t>
            </a:r>
            <a:r>
              <a:rPr lang="pl-PL" i="1" dirty="0" smtClean="0"/>
              <a:t>.</a:t>
            </a:r>
          </a:p>
          <a:p>
            <a:endParaRPr lang="pl-PL" dirty="0" smtClean="0"/>
          </a:p>
          <a:p>
            <a:r>
              <a:rPr lang="pl-PL" dirty="0" smtClean="0"/>
              <a:t> </a:t>
            </a:r>
            <a:r>
              <a:rPr lang="pl-PL" b="1" dirty="0" smtClean="0">
                <a:solidFill>
                  <a:srgbClr val="7030A0"/>
                </a:solidFill>
              </a:rPr>
              <a:t>Ludzie produkujący Twoje modne spodnie  </a:t>
            </a:r>
            <a:r>
              <a:rPr lang="pl-PL" b="1" dirty="0">
                <a:solidFill>
                  <a:srgbClr val="7030A0"/>
                </a:solidFill>
              </a:rPr>
              <a:t>zapadają </a:t>
            </a:r>
            <a:r>
              <a:rPr lang="pl-PL" b="1" dirty="0"/>
              <a:t>na krzemicę </a:t>
            </a:r>
            <a:r>
              <a:rPr lang="pl-PL" b="1" dirty="0" smtClean="0"/>
              <a:t>-śmiertelną </a:t>
            </a:r>
            <a:r>
              <a:rPr lang="pl-PL" b="1" dirty="0"/>
              <a:t>chorobę płuc, na którą </a:t>
            </a:r>
            <a:r>
              <a:rPr lang="pl-PL" b="1" dirty="0">
                <a:solidFill>
                  <a:srgbClr val="002060"/>
                </a:solidFill>
              </a:rPr>
              <a:t>nie wynaleziono jeszcze lekarstwa</a:t>
            </a:r>
            <a:r>
              <a:rPr lang="pl-PL" dirty="0" smtClean="0">
                <a:solidFill>
                  <a:srgbClr val="002060"/>
                </a:solidFill>
              </a:rPr>
              <a:t>.</a:t>
            </a:r>
          </a:p>
          <a:p>
            <a:endParaRPr lang="pl-PL" dirty="0" smtClean="0"/>
          </a:p>
          <a:p>
            <a:r>
              <a:rPr lang="pl-PL" b="1" dirty="0" smtClean="0">
                <a:solidFill>
                  <a:schemeClr val="tx2">
                    <a:lumMod val="50000"/>
                  </a:schemeClr>
                </a:solidFill>
              </a:rPr>
              <a:t>Codziennie </a:t>
            </a:r>
            <a:r>
              <a:rPr lang="pl-PL" b="1" dirty="0">
                <a:solidFill>
                  <a:schemeClr val="tx2">
                    <a:lumMod val="50000"/>
                  </a:schemeClr>
                </a:solidFill>
              </a:rPr>
              <a:t>dochodzi do wypadków, </a:t>
            </a:r>
            <a:r>
              <a:rPr lang="pl-PL" b="1" dirty="0" smtClean="0">
                <a:solidFill>
                  <a:schemeClr val="tx2">
                    <a:lumMod val="50000"/>
                  </a:schemeClr>
                </a:solidFill>
              </a:rPr>
              <a:t> </a:t>
            </a:r>
            <a:r>
              <a:rPr lang="pl-PL" b="1" dirty="0">
                <a:solidFill>
                  <a:schemeClr val="tx2">
                    <a:lumMod val="50000"/>
                  </a:schemeClr>
                </a:solidFill>
              </a:rPr>
              <a:t>w których </a:t>
            </a:r>
            <a:r>
              <a:rPr lang="pl-PL" b="1" dirty="0">
                <a:solidFill>
                  <a:srgbClr val="FF0000"/>
                </a:solidFill>
              </a:rPr>
              <a:t>poszkodowane są dzieci!</a:t>
            </a:r>
            <a:endParaRPr lang="pl-PL" dirty="0"/>
          </a:p>
        </p:txBody>
      </p:sp>
      <p:pic>
        <p:nvPicPr>
          <p:cNvPr id="5" name="Picture 3" descr="C:\Users\Michas\Desktop\jeansy\8e7d7f2d8fdeba7e9ba10f8c0c7bbe73.jpg"/>
          <p:cNvPicPr>
            <a:picLocks noGrp="1" noChangeAspect="1" noChangeArrowheads="1"/>
          </p:cNvPicPr>
          <p:nvPr>
            <p:ph idx="1"/>
          </p:nvPr>
        </p:nvPicPr>
        <p:blipFill>
          <a:blip r:embed="rId2" cstate="print"/>
          <a:srcRect/>
          <a:stretch>
            <a:fillRect/>
          </a:stretch>
        </p:blipFill>
        <p:spPr bwMode="auto">
          <a:xfrm>
            <a:off x="5024799" y="1738001"/>
            <a:ext cx="3942686" cy="26353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Prostokąt 5"/>
          <p:cNvSpPr/>
          <p:nvPr/>
        </p:nvSpPr>
        <p:spPr>
          <a:xfrm>
            <a:off x="5039544" y="4725144"/>
            <a:ext cx="4104456" cy="1477328"/>
          </a:xfrm>
          <a:prstGeom prst="rect">
            <a:avLst/>
          </a:prstGeom>
        </p:spPr>
        <p:txBody>
          <a:bodyPr wrap="square">
            <a:spAutoFit/>
          </a:bodyPr>
          <a:lstStyle/>
          <a:p>
            <a:r>
              <a:rPr lang="pl-PL" i="1" dirty="0">
                <a:solidFill>
                  <a:schemeClr val="tx2">
                    <a:lumMod val="50000"/>
                  </a:schemeClr>
                </a:solidFill>
              </a:rPr>
              <a:t>W Turcji </a:t>
            </a:r>
            <a:r>
              <a:rPr lang="pl-PL" b="1" i="1" dirty="0">
                <a:solidFill>
                  <a:schemeClr val="tx2">
                    <a:lumMod val="50000"/>
                  </a:schemeClr>
                </a:solidFill>
              </a:rPr>
              <a:t>zabroniono stosowania metody piaskowania, </a:t>
            </a:r>
            <a:r>
              <a:rPr lang="pl-PL" i="1" dirty="0">
                <a:solidFill>
                  <a:schemeClr val="tx2">
                    <a:lumMod val="50000"/>
                  </a:schemeClr>
                </a:solidFill>
              </a:rPr>
              <a:t>co przyczyniło się do przeniesienia produkcji piaskowanego jeansu do innych krajów o słabszych mechanizmach </a:t>
            </a:r>
            <a:r>
              <a:rPr lang="pl-PL" i="1" dirty="0" smtClean="0">
                <a:solidFill>
                  <a:schemeClr val="tx2">
                    <a:lumMod val="50000"/>
                  </a:schemeClr>
                </a:solidFill>
              </a:rPr>
              <a:t>kontroli.</a:t>
            </a:r>
            <a:endParaRPr lang="pl-PL" i="1" dirty="0">
              <a:solidFill>
                <a:schemeClr val="tx2">
                  <a:lumMod val="50000"/>
                </a:schemeClr>
              </a:solidFill>
            </a:endParaRPr>
          </a:p>
        </p:txBody>
      </p:sp>
    </p:spTree>
    <p:extLst>
      <p:ext uri="{BB962C8B-B14F-4D97-AF65-F5344CB8AC3E}">
        <p14:creationId xmlns="" xmlns:p14="http://schemas.microsoft.com/office/powerpoint/2010/main" val="296636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chas\Desktop\jeansy\1024px-Sandblasting3.jpg"/>
          <p:cNvPicPr>
            <a:picLocks noChangeAspect="1" noChangeArrowheads="1"/>
          </p:cNvPicPr>
          <p:nvPr/>
        </p:nvPicPr>
        <p:blipFill>
          <a:blip r:embed="rId2" cstate="print"/>
          <a:srcRect/>
          <a:stretch>
            <a:fillRect/>
          </a:stretch>
        </p:blipFill>
        <p:spPr bwMode="auto">
          <a:xfrm>
            <a:off x="0" y="0"/>
            <a:ext cx="3554186" cy="2235250"/>
          </a:xfrm>
          <a:prstGeom prst="rect">
            <a:avLst/>
          </a:prstGeom>
          <a:noFill/>
        </p:spPr>
      </p:pic>
      <p:pic>
        <p:nvPicPr>
          <p:cNvPr id="4099" name="Picture 3" descr="C:\Users\Michas\Desktop\jeansy\Sandblasting1.jpg"/>
          <p:cNvPicPr>
            <a:picLocks noChangeAspect="1" noChangeArrowheads="1"/>
          </p:cNvPicPr>
          <p:nvPr/>
        </p:nvPicPr>
        <p:blipFill>
          <a:blip r:embed="rId3" cstate="print"/>
          <a:srcRect/>
          <a:stretch>
            <a:fillRect/>
          </a:stretch>
        </p:blipFill>
        <p:spPr bwMode="auto">
          <a:xfrm>
            <a:off x="5753282" y="1745432"/>
            <a:ext cx="3390718" cy="5112568"/>
          </a:xfrm>
          <a:prstGeom prst="rect">
            <a:avLst/>
          </a:prstGeom>
          <a:noFill/>
        </p:spPr>
      </p:pic>
      <p:pic>
        <p:nvPicPr>
          <p:cNvPr id="4100" name="Picture 4" descr="C:\Users\Michas\Desktop\jeansy\z14352189V,Pracownik-fabryki-odziezowej-w-Bangladeszu-zarabia.jpg"/>
          <p:cNvPicPr>
            <a:picLocks noChangeAspect="1" noChangeArrowheads="1"/>
          </p:cNvPicPr>
          <p:nvPr/>
        </p:nvPicPr>
        <p:blipFill>
          <a:blip r:embed="rId4" cstate="print"/>
          <a:srcRect/>
          <a:stretch>
            <a:fillRect/>
          </a:stretch>
        </p:blipFill>
        <p:spPr bwMode="auto">
          <a:xfrm>
            <a:off x="1907704" y="1916832"/>
            <a:ext cx="5040560" cy="3360374"/>
          </a:xfrm>
          <a:prstGeom prst="rect">
            <a:avLst/>
          </a:prstGeom>
          <a:noFill/>
        </p:spPr>
      </p:pic>
      <p:pic>
        <p:nvPicPr>
          <p:cNvPr id="4101" name="Picture 5" descr="C:\Users\Michas\Desktop\jeansy\96621ccf2bc94393601a247c4e24f93e.jpg"/>
          <p:cNvPicPr>
            <a:picLocks noChangeAspect="1" noChangeArrowheads="1"/>
          </p:cNvPicPr>
          <p:nvPr/>
        </p:nvPicPr>
        <p:blipFill>
          <a:blip r:embed="rId5" cstate="print"/>
          <a:srcRect/>
          <a:stretch>
            <a:fillRect/>
          </a:stretch>
        </p:blipFill>
        <p:spPr bwMode="auto">
          <a:xfrm>
            <a:off x="0" y="3228975"/>
            <a:ext cx="5772151" cy="3629025"/>
          </a:xfrm>
          <a:prstGeom prst="rect">
            <a:avLst/>
          </a:prstGeom>
          <a:noFill/>
        </p:spPr>
      </p:pic>
      <p:sp>
        <p:nvSpPr>
          <p:cNvPr id="6" name="Tytuł 5"/>
          <p:cNvSpPr>
            <a:spLocks noGrp="1"/>
          </p:cNvSpPr>
          <p:nvPr>
            <p:ph type="title"/>
          </p:nvPr>
        </p:nvSpPr>
        <p:spPr>
          <a:xfrm>
            <a:off x="3779912" y="260648"/>
            <a:ext cx="5486400" cy="566738"/>
          </a:xfrm>
        </p:spPr>
        <p:txBody>
          <a:bodyPr/>
          <a:lstStyle/>
          <a:p>
            <a:r>
              <a:rPr lang="pl-PL" dirty="0" err="1" smtClean="0">
                <a:sym typeface="Wingdings" pitchFamily="2" charset="2"/>
              </a:rPr>
              <a:t></a:t>
            </a:r>
            <a:r>
              <a:rPr lang="pl-PL" i="1" dirty="0" err="1" smtClean="0"/>
              <a:t>Maszyna</a:t>
            </a:r>
            <a:r>
              <a:rPr lang="pl-PL" i="1" dirty="0" smtClean="0"/>
              <a:t> do piaskowania</a:t>
            </a:r>
            <a:endParaRPr lang="pl-PL" i="1" dirty="0"/>
          </a:p>
        </p:txBody>
      </p:sp>
      <p:sp>
        <p:nvSpPr>
          <p:cNvPr id="8" name="Symbol zastępczy tekstu 7"/>
          <p:cNvSpPr>
            <a:spLocks noGrp="1"/>
          </p:cNvSpPr>
          <p:nvPr>
            <p:ph type="body" sz="half" idx="2"/>
          </p:nvPr>
        </p:nvSpPr>
        <p:spPr>
          <a:xfrm>
            <a:off x="4319464" y="1052736"/>
            <a:ext cx="4824536" cy="864096"/>
          </a:xfrm>
        </p:spPr>
        <p:txBody>
          <a:bodyPr>
            <a:normAutofit/>
          </a:bodyPr>
          <a:lstStyle/>
          <a:p>
            <a:r>
              <a:rPr lang="pl-PL" sz="2400" b="1" i="1" dirty="0" smtClean="0">
                <a:latin typeface="+mj-lt"/>
              </a:rPr>
              <a:t>Pracownicy podczas piaskowania</a:t>
            </a:r>
          </a:p>
        </p:txBody>
      </p:sp>
    </p:spTree>
    <p:extLst>
      <p:ext uri="{BB962C8B-B14F-4D97-AF65-F5344CB8AC3E}">
        <p14:creationId xmlns="" xmlns:p14="http://schemas.microsoft.com/office/powerpoint/2010/main" val="10674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2000"/>
                                        <p:tgtEl>
                                          <p:spTgt spid="4099"/>
                                        </p:tgtEl>
                                      </p:cBhvr>
                                    </p:animEffect>
                                    <p:anim calcmode="lin" valueType="num">
                                      <p:cBhvr>
                                        <p:cTn id="15" dur="2000" fill="hold"/>
                                        <p:tgtEl>
                                          <p:spTgt spid="4099"/>
                                        </p:tgtEl>
                                        <p:attrNameLst>
                                          <p:attrName>ppt_x</p:attrName>
                                        </p:attrNameLst>
                                      </p:cBhvr>
                                      <p:tavLst>
                                        <p:tav tm="0">
                                          <p:val>
                                            <p:strVal val="#ppt_x"/>
                                          </p:val>
                                        </p:tav>
                                        <p:tav tm="100000">
                                          <p:val>
                                            <p:strVal val="#ppt_x"/>
                                          </p:val>
                                        </p:tav>
                                      </p:tavLst>
                                    </p:anim>
                                    <p:anim calcmode="lin" valueType="num">
                                      <p:cBhvr>
                                        <p:cTn id="16" dur="1800" decel="100000" fill="hold"/>
                                        <p:tgtEl>
                                          <p:spTgt spid="4099"/>
                                        </p:tgtEl>
                                        <p:attrNameLst>
                                          <p:attrName>ppt_y</p:attrName>
                                        </p:attrNameLst>
                                      </p:cBhvr>
                                      <p:tavLst>
                                        <p:tav tm="0">
                                          <p:val>
                                            <p:strVal val="#ppt_y+1"/>
                                          </p:val>
                                        </p:tav>
                                        <p:tav tm="100000">
                                          <p:val>
                                            <p:strVal val="#ppt_y-.03"/>
                                          </p:val>
                                        </p:tav>
                                      </p:tavLst>
                                    </p:anim>
                                    <p:anim calcmode="lin" valueType="num">
                                      <p:cBhvr>
                                        <p:cTn id="17" dur="200" accel="100000" fill="hold">
                                          <p:stCondLst>
                                            <p:cond delay="1800"/>
                                          </p:stCondLst>
                                        </p:cTn>
                                        <p:tgtEl>
                                          <p:spTgt spid="409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heel(4)">
                                      <p:cBhvr>
                                        <p:cTn id="22" dur="20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anim to="" calcmode="lin" valueType="num">
                                      <p:cBhvr>
                                        <p:cTn id="27" dur="1" fill="hold"/>
                                        <p:tgtEl>
                                          <p:spTgt spid="410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dirty="0" smtClean="0"/>
              <a:t>Co ja mogę zrobić?</a:t>
            </a:r>
            <a:endParaRPr lang="pl-PL" b="1" dirty="0"/>
          </a:p>
        </p:txBody>
      </p:sp>
      <p:sp>
        <p:nvSpPr>
          <p:cNvPr id="4" name="Prostokąt 3"/>
          <p:cNvSpPr/>
          <p:nvPr/>
        </p:nvSpPr>
        <p:spPr>
          <a:xfrm>
            <a:off x="467544" y="1772816"/>
            <a:ext cx="4032448" cy="5170646"/>
          </a:xfrm>
          <a:prstGeom prst="rect">
            <a:avLst/>
          </a:prstGeom>
        </p:spPr>
        <p:txBody>
          <a:bodyPr wrap="square">
            <a:spAutoFit/>
          </a:bodyPr>
          <a:lstStyle/>
          <a:p>
            <a:pPr>
              <a:buNone/>
            </a:pPr>
            <a:r>
              <a:rPr lang="pl-PL" sz="2000" b="1" dirty="0">
                <a:latin typeface="Segoe Print" pitchFamily="2" charset="0"/>
              </a:rPr>
              <a:t>Jako konsument, masz też na to wpływ — możesz kupować </a:t>
            </a:r>
            <a:r>
              <a:rPr lang="pl-PL" sz="2000" b="1" dirty="0" smtClean="0">
                <a:latin typeface="Segoe Print" pitchFamily="2" charset="0"/>
              </a:rPr>
              <a:t>jeansy oznaczone</a:t>
            </a:r>
            <a:r>
              <a:rPr lang="pl-PL" b="1" dirty="0" smtClean="0"/>
              <a:t>:  </a:t>
            </a:r>
            <a:r>
              <a:rPr lang="pl-PL" sz="2800" b="1" dirty="0" smtClean="0"/>
              <a:t>                   </a:t>
            </a:r>
            <a:r>
              <a:rPr lang="pl-PL" sz="2800" b="1" dirty="0" smtClean="0">
                <a:solidFill>
                  <a:srgbClr val="FF0000"/>
                </a:solidFill>
              </a:rPr>
              <a:t>less-</a:t>
            </a:r>
            <a:r>
              <a:rPr lang="pl-PL" sz="2800" b="1" dirty="0" err="1" smtClean="0">
                <a:solidFill>
                  <a:srgbClr val="FF0000"/>
                </a:solidFill>
              </a:rPr>
              <a:t>water</a:t>
            </a:r>
            <a:r>
              <a:rPr lang="pl-PL" sz="2800" b="1" dirty="0" smtClean="0">
                <a:solidFill>
                  <a:srgbClr val="FF0000"/>
                </a:solidFill>
              </a:rPr>
              <a:t> </a:t>
            </a:r>
            <a:r>
              <a:rPr lang="pl-PL" sz="2800" b="1" dirty="0" err="1" smtClean="0">
                <a:solidFill>
                  <a:srgbClr val="FF0000"/>
                </a:solidFill>
              </a:rPr>
              <a:t>intensive</a:t>
            </a:r>
            <a:r>
              <a:rPr lang="pl-PL" sz="2800" b="1" dirty="0" smtClean="0">
                <a:solidFill>
                  <a:srgbClr val="FF0000"/>
                </a:solidFill>
              </a:rPr>
              <a:t>- </a:t>
            </a:r>
            <a:endParaRPr lang="pl-PL" sz="2800" b="1" dirty="0"/>
          </a:p>
          <a:p>
            <a:pPr>
              <a:buNone/>
            </a:pPr>
            <a:endParaRPr lang="pl-PL" dirty="0"/>
          </a:p>
          <a:p>
            <a:pPr>
              <a:buNone/>
            </a:pPr>
            <a:r>
              <a:rPr lang="pl-PL" dirty="0" smtClean="0"/>
              <a:t>do </a:t>
            </a:r>
            <a:r>
              <a:rPr lang="pl-PL" dirty="0"/>
              <a:t>ich wyprodukowania </a:t>
            </a:r>
            <a:r>
              <a:rPr lang="pl-PL" dirty="0" smtClean="0"/>
              <a:t>zużyto mniejszej </a:t>
            </a:r>
            <a:r>
              <a:rPr lang="pl-PL" dirty="0"/>
              <a:t>ilości wody. </a:t>
            </a:r>
            <a:endParaRPr lang="pl-PL" dirty="0" smtClean="0"/>
          </a:p>
          <a:p>
            <a:pPr>
              <a:buNone/>
            </a:pPr>
            <a:endParaRPr lang="pl-PL" dirty="0" smtClean="0"/>
          </a:p>
          <a:p>
            <a:pPr>
              <a:buNone/>
            </a:pPr>
            <a:r>
              <a:rPr lang="pl-PL" b="1" dirty="0" smtClean="0">
                <a:solidFill>
                  <a:schemeClr val="bg2">
                    <a:lumMod val="25000"/>
                  </a:schemeClr>
                </a:solidFill>
                <a:latin typeface="Segoe Print" pitchFamily="2" charset="0"/>
              </a:rPr>
              <a:t>Możesz </a:t>
            </a:r>
            <a:r>
              <a:rPr lang="pl-PL" b="1" dirty="0">
                <a:solidFill>
                  <a:schemeClr val="bg2">
                    <a:lumMod val="25000"/>
                  </a:schemeClr>
                </a:solidFill>
                <a:latin typeface="Segoe Print" pitchFamily="2" charset="0"/>
              </a:rPr>
              <a:t>też dłużej nosić stare dżinsy, </a:t>
            </a:r>
            <a:r>
              <a:rPr lang="pl-PL" b="1" dirty="0" smtClean="0">
                <a:solidFill>
                  <a:schemeClr val="bg2">
                    <a:lumMod val="25000"/>
                  </a:schemeClr>
                </a:solidFill>
                <a:latin typeface="Segoe Print" pitchFamily="2" charset="0"/>
              </a:rPr>
              <a:t>zanim </a:t>
            </a:r>
            <a:r>
              <a:rPr lang="pl-PL" b="1" dirty="0">
                <a:solidFill>
                  <a:schemeClr val="bg2">
                    <a:lumMod val="25000"/>
                  </a:schemeClr>
                </a:solidFill>
                <a:latin typeface="Segoe Print" pitchFamily="2" charset="0"/>
              </a:rPr>
              <a:t>kupisz </a:t>
            </a:r>
            <a:r>
              <a:rPr lang="pl-PL" b="1" dirty="0" smtClean="0">
                <a:solidFill>
                  <a:schemeClr val="bg2">
                    <a:lumMod val="25000"/>
                  </a:schemeClr>
                </a:solidFill>
                <a:latin typeface="Segoe Print" pitchFamily="2" charset="0"/>
              </a:rPr>
              <a:t>nowe lub kupić w sklepach z odzieżą używaną!</a:t>
            </a:r>
          </a:p>
          <a:p>
            <a:pPr>
              <a:buNone/>
            </a:pPr>
            <a:endParaRPr lang="pl-PL" b="1" dirty="0" smtClean="0">
              <a:solidFill>
                <a:schemeClr val="bg2">
                  <a:lumMod val="25000"/>
                </a:schemeClr>
              </a:solidFill>
              <a:latin typeface="Segoe Print" pitchFamily="2" charset="0"/>
            </a:endParaRPr>
          </a:p>
          <a:p>
            <a:r>
              <a:rPr lang="pl-PL" b="1" dirty="0">
                <a:solidFill>
                  <a:srgbClr val="00B050"/>
                </a:solidFill>
                <a:latin typeface="Comic Sans MS" pitchFamily="66" charset="0"/>
              </a:rPr>
              <a:t>Obecnie w ciągu roku na świecie produkuje się około dwóch miliardów par </a:t>
            </a:r>
            <a:r>
              <a:rPr lang="pl-PL" b="1" dirty="0" smtClean="0">
                <a:solidFill>
                  <a:srgbClr val="00B050"/>
                </a:solidFill>
                <a:latin typeface="Comic Sans MS" pitchFamily="66" charset="0"/>
              </a:rPr>
              <a:t>jeansów!</a:t>
            </a:r>
            <a:endParaRPr lang="pl-PL" b="1" dirty="0">
              <a:solidFill>
                <a:srgbClr val="00B050"/>
              </a:solidFill>
            </a:endParaRPr>
          </a:p>
          <a:p>
            <a:pPr>
              <a:buNone/>
            </a:pPr>
            <a:endParaRPr lang="pl-PL" b="1" dirty="0">
              <a:solidFill>
                <a:schemeClr val="bg2">
                  <a:lumMod val="25000"/>
                </a:schemeClr>
              </a:solidFill>
              <a:latin typeface="Segoe Print" pitchFamily="2" charset="0"/>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2885" y="1628800"/>
            <a:ext cx="4206213" cy="3154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4499992" y="5096803"/>
            <a:ext cx="4572000" cy="1754326"/>
          </a:xfrm>
          <a:prstGeom prst="rect">
            <a:avLst/>
          </a:prstGeom>
        </p:spPr>
        <p:txBody>
          <a:bodyPr>
            <a:spAutoFit/>
          </a:bodyPr>
          <a:lstStyle/>
          <a:p>
            <a:r>
              <a:rPr lang="pl-PL" dirty="0">
                <a:latin typeface="Comic Sans MS" pitchFamily="66" charset="0"/>
              </a:rPr>
              <a:t>Z szacunkowych wyliczeń wynika, że na wyprodukowanie jednej pary jeansów zużywanych </a:t>
            </a:r>
            <a:r>
              <a:rPr lang="pl-PL" b="1" dirty="0" smtClean="0">
                <a:solidFill>
                  <a:srgbClr val="00B050"/>
                </a:solidFill>
                <a:latin typeface="Comic Sans MS" pitchFamily="66" charset="0"/>
              </a:rPr>
              <a:t>jest </a:t>
            </a:r>
            <a:r>
              <a:rPr lang="pl-PL" b="1" dirty="0">
                <a:solidFill>
                  <a:srgbClr val="00B050"/>
                </a:solidFill>
                <a:latin typeface="Comic Sans MS" pitchFamily="66" charset="0"/>
              </a:rPr>
              <a:t>ponad 9,5 m3 wody</a:t>
            </a:r>
            <a:r>
              <a:rPr lang="pl-PL" dirty="0">
                <a:solidFill>
                  <a:srgbClr val="00B050"/>
                </a:solidFill>
                <a:latin typeface="Comic Sans MS" pitchFamily="66" charset="0"/>
              </a:rPr>
              <a:t>, </a:t>
            </a:r>
            <a:r>
              <a:rPr lang="pl-PL" dirty="0">
                <a:latin typeface="Comic Sans MS" pitchFamily="66" charset="0"/>
              </a:rPr>
              <a:t>blisko 0,5 kg związków chemicznych oraz całe mnóstwo </a:t>
            </a:r>
            <a:r>
              <a:rPr lang="pl-PL" dirty="0" smtClean="0">
                <a:latin typeface="Comic Sans MS" pitchFamily="66" charset="0"/>
              </a:rPr>
              <a:t>energii</a:t>
            </a:r>
            <a:r>
              <a:rPr lang="pl-PL" b="1" dirty="0" smtClean="0"/>
              <a:t>, która powiększa dziurę ozonową! </a:t>
            </a:r>
            <a:endParaRPr lang="pl-PL" b="1" dirty="0"/>
          </a:p>
        </p:txBody>
      </p:sp>
    </p:spTree>
    <p:extLst>
      <p:ext uri="{BB962C8B-B14F-4D97-AF65-F5344CB8AC3E}">
        <p14:creationId xmlns="" xmlns:p14="http://schemas.microsoft.com/office/powerpoint/2010/main" val="388515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3819" y="366712"/>
            <a:ext cx="8020050" cy="566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68144" y="4323896"/>
            <a:ext cx="3127286" cy="23454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24837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72067" y="1844824"/>
            <a:ext cx="4564029" cy="4281339"/>
          </a:xfrm>
        </p:spPr>
        <p:txBody>
          <a:bodyPr>
            <a:normAutofit/>
          </a:bodyPr>
          <a:lstStyle/>
          <a:p>
            <a:pPr lvl="0"/>
            <a:r>
              <a:rPr lang="pl-PL" dirty="0" smtClean="0"/>
              <a:t>Opisanie działań projektowych -także w </a:t>
            </a:r>
            <a:r>
              <a:rPr lang="pl-PL" dirty="0" err="1" smtClean="0"/>
              <a:t>j.angielskim</a:t>
            </a:r>
            <a:r>
              <a:rPr lang="pl-PL" dirty="0" smtClean="0"/>
              <a:t>                                      i pozyskiwanie </a:t>
            </a:r>
            <a:r>
              <a:rPr lang="pl-PL" dirty="0"/>
              <a:t>produktów spożywczych Fair Trade </a:t>
            </a:r>
            <a:r>
              <a:rPr lang="pl-PL" dirty="0" smtClean="0"/>
              <a:t>                        oraz </a:t>
            </a:r>
            <a:r>
              <a:rPr lang="pl-PL" dirty="0"/>
              <a:t>materiałów  promujących </a:t>
            </a:r>
            <a:r>
              <a:rPr lang="pl-PL" dirty="0" smtClean="0"/>
              <a:t>Sprawiedliwy Handel</a:t>
            </a:r>
          </a:p>
          <a:p>
            <a:pPr lvl="0"/>
            <a:endParaRPr lang="pl-PL" dirty="0"/>
          </a:p>
          <a:p>
            <a:pPr lvl="0"/>
            <a:r>
              <a:rPr lang="pl-PL" dirty="0" smtClean="0">
                <a:hlinkClick r:id="rId2"/>
              </a:rPr>
              <a:t>www.sprawiedliwyhandel.pl</a:t>
            </a:r>
            <a:endParaRPr lang="pl-PL" dirty="0" smtClean="0"/>
          </a:p>
          <a:p>
            <a:pPr marL="0" lvl="0" indent="0">
              <a:buNone/>
            </a:pPr>
            <a:r>
              <a:rPr lang="pl-PL" b="1" u="sng" dirty="0" smtClean="0">
                <a:solidFill>
                  <a:schemeClr val="bg2">
                    <a:lumMod val="50000"/>
                  </a:schemeClr>
                </a:solidFill>
                <a:hlinkClick r:id="rId3"/>
              </a:rPr>
              <a:t>Polska </a:t>
            </a:r>
            <a:r>
              <a:rPr lang="pl-PL" b="1" u="sng" dirty="0" err="1">
                <a:solidFill>
                  <a:schemeClr val="bg2">
                    <a:lumMod val="50000"/>
                  </a:schemeClr>
                </a:solidFill>
                <a:hlinkClick r:id="rId3"/>
              </a:rPr>
              <a:t>K</a:t>
            </a:r>
            <a:r>
              <a:rPr lang="pl-PL" b="1" u="sng" dirty="0" err="1" smtClean="0">
                <a:solidFill>
                  <a:schemeClr val="bg2">
                    <a:lumMod val="50000"/>
                  </a:schemeClr>
                </a:solidFill>
                <a:hlinkClick r:id="rId3"/>
              </a:rPr>
              <a:t>olalicja</a:t>
            </a:r>
            <a:r>
              <a:rPr lang="pl-PL" b="1" u="sng" dirty="0" smtClean="0">
                <a:solidFill>
                  <a:schemeClr val="bg2">
                    <a:lumMod val="50000"/>
                  </a:schemeClr>
                </a:solidFill>
                <a:hlinkClick r:id="rId3"/>
              </a:rPr>
              <a:t> Sprawiedliwego Handlu Trzeci</a:t>
            </a:r>
            <a:r>
              <a:rPr lang="pl-PL" b="1" u="sng" dirty="0" smtClean="0">
                <a:solidFill>
                  <a:schemeClr val="bg2">
                    <a:lumMod val="50000"/>
                  </a:schemeClr>
                </a:solidFill>
              </a:rPr>
              <a:t> </a:t>
            </a:r>
            <a:r>
              <a:rPr lang="pl-PL" b="1" u="sng" dirty="0">
                <a:solidFill>
                  <a:schemeClr val="bg2">
                    <a:lumMod val="50000"/>
                  </a:schemeClr>
                </a:solidFill>
              </a:rPr>
              <a:t>Ś</a:t>
            </a:r>
            <a:r>
              <a:rPr lang="pl-PL" b="1" u="sng" dirty="0" smtClean="0">
                <a:solidFill>
                  <a:schemeClr val="bg2">
                    <a:lumMod val="50000"/>
                  </a:schemeClr>
                </a:solidFill>
              </a:rPr>
              <a:t>wiat i My</a:t>
            </a:r>
            <a:endParaRPr lang="pl-PL" b="1" u="sng" dirty="0">
              <a:solidFill>
                <a:schemeClr val="bg2">
                  <a:lumMod val="50000"/>
                </a:schemeClr>
              </a:solidFill>
            </a:endParaRPr>
          </a:p>
          <a:p>
            <a:endParaRPr lang="pl-PL" b="1" dirty="0"/>
          </a:p>
          <a:p>
            <a:endParaRPr lang="pl-PL" dirty="0"/>
          </a:p>
        </p:txBody>
      </p:sp>
      <p:sp>
        <p:nvSpPr>
          <p:cNvPr id="2" name="Tytuł 1"/>
          <p:cNvSpPr>
            <a:spLocks noGrp="1"/>
          </p:cNvSpPr>
          <p:nvPr>
            <p:ph type="title"/>
          </p:nvPr>
        </p:nvSpPr>
        <p:spPr/>
        <p:txBody>
          <a:bodyPr>
            <a:normAutofit fontScale="90000"/>
          </a:bodyPr>
          <a:lstStyle/>
          <a:p>
            <a:r>
              <a:rPr lang="pl-PL" b="1" dirty="0"/>
              <a:t>N</a:t>
            </a:r>
            <a:r>
              <a:rPr lang="pl-PL" b="1" dirty="0" smtClean="0"/>
              <a:t>awiązanie </a:t>
            </a:r>
            <a:r>
              <a:rPr lang="pl-PL" b="1" dirty="0"/>
              <a:t>współpracy z Polską Koalicją Sprawiedliwego Handlu</a:t>
            </a:r>
          </a:p>
        </p:txBody>
      </p:sp>
      <p:pic>
        <p:nvPicPr>
          <p:cNvPr id="3075" name="Picture 3" descr="L:\FAIR TRADE\IMG_20140512_09434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64088" y="2060848"/>
            <a:ext cx="3635896" cy="272692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pic>
        <p:nvPicPr>
          <p:cNvPr id="3076" name="Picture 4" descr="L:\FAIR TRADE\IMG_20140512_09435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76056" y="4589748"/>
            <a:ext cx="2880320" cy="21602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212383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508300" y="711285"/>
            <a:ext cx="8229600" cy="1252728"/>
          </a:xfrm>
        </p:spPr>
        <p:txBody>
          <a:bodyPr>
            <a:normAutofit fontScale="90000"/>
          </a:bodyPr>
          <a:lstStyle/>
          <a:p>
            <a:r>
              <a:rPr lang="pl-PL" b="1" dirty="0" smtClean="0"/>
              <a:t>Uznaj swoją odpowiedzialność-    </a:t>
            </a:r>
            <a:br>
              <a:rPr lang="pl-PL" b="1" dirty="0" smtClean="0"/>
            </a:br>
            <a:r>
              <a:rPr lang="pl-PL" b="1" dirty="0" smtClean="0"/>
              <a:t>Fair Trade</a:t>
            </a:r>
            <a:br>
              <a:rPr lang="pl-PL" b="1" dirty="0" smtClean="0"/>
            </a:br>
            <a:endParaRPr lang="pl-PL" b="1" dirty="0"/>
          </a:p>
        </p:txBody>
      </p:sp>
      <p:sp>
        <p:nvSpPr>
          <p:cNvPr id="4" name="Prostokąt 3"/>
          <p:cNvSpPr/>
          <p:nvPr/>
        </p:nvSpPr>
        <p:spPr>
          <a:xfrm>
            <a:off x="395536" y="2060848"/>
            <a:ext cx="4572000" cy="3416320"/>
          </a:xfrm>
          <a:prstGeom prst="rect">
            <a:avLst/>
          </a:prstGeom>
        </p:spPr>
        <p:txBody>
          <a:bodyPr>
            <a:spAutoFit/>
          </a:bodyPr>
          <a:lstStyle/>
          <a:p>
            <a:pPr>
              <a:buFont typeface="Wingdings" pitchFamily="2" charset="2"/>
              <a:buChar char="ü"/>
            </a:pPr>
            <a:r>
              <a:rPr lang="pl-PL" dirty="0" smtClean="0">
                <a:solidFill>
                  <a:schemeClr val="accent5">
                    <a:lumMod val="50000"/>
                  </a:schemeClr>
                </a:solidFill>
                <a:latin typeface="Times New Roman" pitchFamily="18" charset="0"/>
                <a:cs typeface="Times New Roman" pitchFamily="18" charset="0"/>
              </a:rPr>
              <a:t>To właśnie od konsumentów zależą losy producentów, pośredników i sprzedawców.</a:t>
            </a:r>
          </a:p>
          <a:p>
            <a:pPr>
              <a:buFont typeface="Wingdings" pitchFamily="2" charset="2"/>
              <a:buChar char="ü"/>
            </a:pPr>
            <a:r>
              <a:rPr lang="pl-PL" dirty="0" smtClean="0">
                <a:solidFill>
                  <a:schemeClr val="accent5">
                    <a:lumMod val="50000"/>
                  </a:schemeClr>
                </a:solidFill>
                <a:latin typeface="Times New Roman" pitchFamily="18" charset="0"/>
                <a:cs typeface="Times New Roman" pitchFamily="18" charset="0"/>
              </a:rPr>
              <a:t> Każdego dnia decydujemy, komu oddamy swoje pieniądze w zamian za konkretne produkty. </a:t>
            </a:r>
          </a:p>
          <a:p>
            <a:pPr>
              <a:buFont typeface="Wingdings" pitchFamily="2" charset="2"/>
              <a:buChar char="ü"/>
            </a:pPr>
            <a:endParaRPr lang="pl-PL" dirty="0" smtClean="0">
              <a:solidFill>
                <a:schemeClr val="accent5">
                  <a:lumMod val="50000"/>
                </a:schemeClr>
              </a:solidFill>
              <a:latin typeface="Times New Roman" pitchFamily="18" charset="0"/>
              <a:cs typeface="Times New Roman" pitchFamily="18" charset="0"/>
            </a:endParaRPr>
          </a:p>
          <a:p>
            <a:pPr>
              <a:buFont typeface="Wingdings" pitchFamily="2" charset="2"/>
              <a:buChar char="ü"/>
            </a:pPr>
            <a:r>
              <a:rPr lang="pl-PL" b="1" dirty="0" smtClean="0">
                <a:solidFill>
                  <a:schemeClr val="accent5">
                    <a:lumMod val="50000"/>
                  </a:schemeClr>
                </a:solidFill>
                <a:latin typeface="Times New Roman" pitchFamily="18" charset="0"/>
                <a:cs typeface="Times New Roman" pitchFamily="18" charset="0"/>
              </a:rPr>
              <a:t>Zatem na kształt handlu międzynarodowego wpływają nie tylko politycy czy biznesmeni, ale też każdy </a:t>
            </a:r>
            <a:r>
              <a:rPr lang="pl-PL" b="1" dirty="0" smtClean="0">
                <a:latin typeface="Times New Roman" pitchFamily="18" charset="0"/>
                <a:cs typeface="Times New Roman" pitchFamily="18" charset="0"/>
              </a:rPr>
              <a:t>z nas</a:t>
            </a:r>
            <a:r>
              <a:rPr lang="pl-PL" dirty="0" smtClean="0">
                <a:latin typeface="Times New Roman" pitchFamily="18" charset="0"/>
                <a:cs typeface="Times New Roman" pitchFamily="18" charset="0"/>
              </a:rPr>
              <a:t>!</a:t>
            </a:r>
          </a:p>
          <a:p>
            <a:pPr>
              <a:buFont typeface="Wingdings" pitchFamily="2" charset="2"/>
              <a:buChar char="ü"/>
            </a:pPr>
            <a:r>
              <a:rPr lang="pl-PL" dirty="0" smtClean="0">
                <a:solidFill>
                  <a:schemeClr val="accent5">
                    <a:lumMod val="50000"/>
                  </a:schemeClr>
                </a:solidFill>
                <a:latin typeface="Times New Roman" pitchFamily="18" charset="0"/>
                <a:cs typeface="Times New Roman" pitchFamily="18" charset="0"/>
              </a:rPr>
              <a:t>Każdy z nas codziennie uczestniczy                      w handlu międzynarodowym - zazwyczaj jako konsument. </a:t>
            </a:r>
          </a:p>
        </p:txBody>
      </p:sp>
      <p:pic>
        <p:nvPicPr>
          <p:cNvPr id="5" name="Picture 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60032" y="1700808"/>
            <a:ext cx="2079625"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92080" y="4365104"/>
            <a:ext cx="1411288" cy="1881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92280" y="1988840"/>
            <a:ext cx="16795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092280" y="4437112"/>
            <a:ext cx="1428750"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76148" y="5889103"/>
            <a:ext cx="32512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 xmlns:p14="http://schemas.microsoft.com/office/powerpoint/2010/main" val="4276114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179512" y="1845494"/>
            <a:ext cx="8352928" cy="4752527"/>
          </a:xfrm>
        </p:spPr>
        <p:txBody>
          <a:bodyPr>
            <a:normAutofit fontScale="55000" lnSpcReduction="20000"/>
          </a:bodyPr>
          <a:lstStyle/>
          <a:p>
            <a:r>
              <a:rPr lang="pl-PL" sz="4500" b="1" dirty="0" smtClean="0">
                <a:solidFill>
                  <a:srgbClr val="FF0000"/>
                </a:solidFill>
                <a:hlinkClick r:id="rId2"/>
              </a:rPr>
              <a:t>http://www.cleanclothes.pl/</a:t>
            </a:r>
            <a:r>
              <a:rPr lang="pl-PL" sz="4500" b="1" dirty="0" smtClean="0">
                <a:solidFill>
                  <a:srgbClr val="FF0000"/>
                </a:solidFill>
              </a:rPr>
              <a:t>                                                                          </a:t>
            </a:r>
            <a:r>
              <a:rPr lang="pl-PL" sz="3600" b="1" dirty="0" smtClean="0"/>
              <a:t>Pierwszy </a:t>
            </a:r>
            <a:r>
              <a:rPr lang="pl-PL" sz="3600" b="1" dirty="0"/>
              <a:t>raport, który pokazuje warunki pracy u dostawców polskich firm odzieżowych w Bangladeszu</a:t>
            </a:r>
          </a:p>
          <a:p>
            <a:endParaRPr lang="pl-PL" sz="4500" b="1" dirty="0">
              <a:solidFill>
                <a:srgbClr val="FF0000"/>
              </a:solidFill>
            </a:endParaRPr>
          </a:p>
          <a:p>
            <a:endParaRPr lang="pl-PL" sz="3300" dirty="0" smtClean="0"/>
          </a:p>
          <a:p>
            <a:r>
              <a:rPr lang="pl-PL" sz="3300" b="1" dirty="0" smtClean="0"/>
              <a:t>Apel fundacji:</a:t>
            </a:r>
            <a:endParaRPr lang="pl-PL" sz="3300" b="1" dirty="0"/>
          </a:p>
          <a:p>
            <a:r>
              <a:rPr lang="pl-PL" sz="3300" i="1" dirty="0" smtClean="0">
                <a:latin typeface="Segoe Print" pitchFamily="2" charset="0"/>
              </a:rPr>
              <a:t>Już najwyższy czas, aby wszyscy pracownicy branży odzieżowej zaczęli otrzymywać wynagrodzenia umożliwiające życie w godności! </a:t>
            </a:r>
          </a:p>
          <a:p>
            <a:endParaRPr lang="pl-PL" sz="3300" i="1" dirty="0" smtClean="0">
              <a:latin typeface="Segoe Print" pitchFamily="2" charset="0"/>
            </a:endParaRPr>
          </a:p>
          <a:p>
            <a:r>
              <a:rPr lang="pl-PL" sz="3300" dirty="0" smtClean="0"/>
              <a:t>Wzywam korporacje i rządy do:</a:t>
            </a:r>
          </a:p>
          <a:p>
            <a:r>
              <a:rPr lang="pl-PL" sz="3300" dirty="0" smtClean="0"/>
              <a:t>- </a:t>
            </a:r>
            <a:r>
              <a:rPr lang="pl-PL" sz="3300" b="1" dirty="0" smtClean="0"/>
              <a:t>Publicznego uznania godnej płacy za fundamentalne prawo wszystkich pracowników;</a:t>
            </a:r>
          </a:p>
          <a:p>
            <a:r>
              <a:rPr lang="pl-PL" sz="3300" dirty="0" smtClean="0"/>
              <a:t>- </a:t>
            </a:r>
            <a:r>
              <a:rPr lang="pl-PL" sz="3300" b="1" dirty="0" smtClean="0">
                <a:solidFill>
                  <a:srgbClr val="00B050"/>
                </a:solidFill>
              </a:rPr>
              <a:t>Przyjęcia na siebie odpowiedzialności za efektywne wdrożenie godnej płacy dla pracowników i pracownic sektora odzieżowego</a:t>
            </a:r>
            <a:r>
              <a:rPr lang="pl-PL" sz="3300" dirty="0" smtClean="0"/>
              <a:t>; </a:t>
            </a:r>
          </a:p>
          <a:p>
            <a:r>
              <a:rPr lang="pl-PL" sz="3300" dirty="0" smtClean="0"/>
              <a:t>- </a:t>
            </a:r>
            <a:r>
              <a:rPr lang="pl-PL" sz="3300" dirty="0" smtClean="0">
                <a:solidFill>
                  <a:schemeClr val="tx2">
                    <a:lumMod val="75000"/>
                  </a:schemeClr>
                </a:solidFill>
              </a:rPr>
              <a:t>Ustalenia konkretnych, mierzalnych i weryfikowalnych kroków w celu zagwarantowania godnej płacy wszystkim pracownikom i pracownicom sektora odzieżowego</a:t>
            </a:r>
            <a:r>
              <a:rPr lang="pl-PL" dirty="0" smtClean="0">
                <a:solidFill>
                  <a:schemeClr val="tx2">
                    <a:lumMod val="75000"/>
                  </a:schemeClr>
                </a:solidFill>
              </a:rPr>
              <a:t>.</a:t>
            </a:r>
            <a:endParaRPr lang="pl-PL" dirty="0">
              <a:solidFill>
                <a:schemeClr val="tx2">
                  <a:lumMod val="75000"/>
                </a:schemeClr>
              </a:solidFill>
            </a:endParaRPr>
          </a:p>
        </p:txBody>
      </p:sp>
      <p:sp>
        <p:nvSpPr>
          <p:cNvPr id="3" name="Tytuł 2"/>
          <p:cNvSpPr>
            <a:spLocks noGrp="1"/>
          </p:cNvSpPr>
          <p:nvPr>
            <p:ph type="title"/>
          </p:nvPr>
        </p:nvSpPr>
        <p:spPr/>
        <p:txBody>
          <a:bodyPr>
            <a:normAutofit fontScale="90000"/>
          </a:bodyPr>
          <a:lstStyle/>
          <a:p>
            <a:r>
              <a:rPr lang="pl-PL" b="1" dirty="0" err="1" smtClean="0"/>
              <a:t>Clean</a:t>
            </a:r>
            <a:r>
              <a:rPr lang="pl-PL" b="1" dirty="0" smtClean="0"/>
              <a:t> </a:t>
            </a:r>
            <a:r>
              <a:rPr lang="pl-PL" b="1" dirty="0" err="1" smtClean="0"/>
              <a:t>Clothes</a:t>
            </a:r>
            <a:r>
              <a:rPr lang="pl-PL" b="1" dirty="0" smtClean="0"/>
              <a:t>-                                            </a:t>
            </a:r>
            <a:r>
              <a:rPr lang="pl-PL" b="1" dirty="0" smtClean="0">
                <a:solidFill>
                  <a:srgbClr val="FF0000"/>
                </a:solidFill>
                <a:latin typeface="Segoe Script" pitchFamily="34" charset="0"/>
              </a:rPr>
              <a:t>podpisz petycję!</a:t>
            </a:r>
            <a:endParaRPr lang="pl-PL" b="1" dirty="0">
              <a:solidFill>
                <a:srgbClr val="FF0000"/>
              </a:solidFill>
              <a:latin typeface="Segoe Script"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2060848"/>
            <a:ext cx="4320479" cy="4098768"/>
          </a:xfrm>
        </p:spPr>
        <p:txBody>
          <a:bodyPr>
            <a:normAutofit/>
          </a:bodyPr>
          <a:lstStyle/>
          <a:p>
            <a:r>
              <a:rPr lang="pl-PL" b="1" dirty="0" smtClean="0">
                <a:latin typeface="Segoe Print" pitchFamily="2" charset="0"/>
              </a:rPr>
              <a:t>Zwycięzcy konkursu:</a:t>
            </a:r>
          </a:p>
          <a:p>
            <a:endParaRPr lang="pl-PL" dirty="0" smtClean="0"/>
          </a:p>
          <a:p>
            <a:r>
              <a:rPr lang="pl-PL" dirty="0" smtClean="0"/>
              <a:t>I miejsce-</a:t>
            </a:r>
            <a:r>
              <a:rPr lang="pl-PL" b="1" dirty="0" smtClean="0"/>
              <a:t>Patryk Michałów</a:t>
            </a:r>
          </a:p>
          <a:p>
            <a:r>
              <a:rPr lang="pl-PL" dirty="0" smtClean="0"/>
              <a:t>II miejsce-</a:t>
            </a:r>
            <a:r>
              <a:rPr lang="pl-PL" b="1" dirty="0" smtClean="0">
                <a:solidFill>
                  <a:srgbClr val="7030A0"/>
                </a:solidFill>
              </a:rPr>
              <a:t>Jakub Wołoszyn</a:t>
            </a:r>
          </a:p>
          <a:p>
            <a:r>
              <a:rPr lang="pl-PL" dirty="0" smtClean="0"/>
              <a:t>III miejsce - </a:t>
            </a:r>
            <a:r>
              <a:rPr lang="pl-PL" b="1" dirty="0" smtClean="0">
                <a:solidFill>
                  <a:schemeClr val="accent1">
                    <a:lumMod val="75000"/>
                  </a:schemeClr>
                </a:solidFill>
              </a:rPr>
              <a:t>Cezary Modrzejewski</a:t>
            </a:r>
          </a:p>
          <a:p>
            <a:r>
              <a:rPr lang="pl-PL" b="1" dirty="0" smtClean="0">
                <a:latin typeface="Segoe Print" pitchFamily="2" charset="0"/>
              </a:rPr>
              <a:t>GRTULUJEMY!</a:t>
            </a:r>
          </a:p>
          <a:p>
            <a:pPr marL="0" indent="0">
              <a:buNone/>
            </a:pPr>
            <a:r>
              <a:rPr lang="pl-PL" b="1" dirty="0" smtClean="0">
                <a:solidFill>
                  <a:srgbClr val="00B050"/>
                </a:solidFill>
              </a:rPr>
              <a:t>Przygotowanie konkursu:</a:t>
            </a:r>
          </a:p>
          <a:p>
            <a:pPr marL="0" indent="0">
              <a:buNone/>
            </a:pPr>
            <a:r>
              <a:rPr lang="pl-PL" b="1" dirty="0" smtClean="0">
                <a:solidFill>
                  <a:srgbClr val="00B050"/>
                </a:solidFill>
              </a:rPr>
              <a:t>Izabela Kotulska i </a:t>
            </a:r>
            <a:r>
              <a:rPr lang="pl-PL" b="1" dirty="0">
                <a:solidFill>
                  <a:srgbClr val="00B050"/>
                </a:solidFill>
              </a:rPr>
              <a:t>O</a:t>
            </a:r>
            <a:r>
              <a:rPr lang="pl-PL" b="1" dirty="0" smtClean="0">
                <a:solidFill>
                  <a:srgbClr val="00B050"/>
                </a:solidFill>
              </a:rPr>
              <a:t>lga Zięba</a:t>
            </a:r>
          </a:p>
          <a:p>
            <a:endParaRPr lang="pl-PL" dirty="0" smtClean="0"/>
          </a:p>
          <a:p>
            <a:endParaRPr lang="pl-PL" dirty="0"/>
          </a:p>
          <a:p>
            <a:endParaRPr lang="pl-PL" dirty="0" smtClean="0"/>
          </a:p>
          <a:p>
            <a:endParaRPr lang="pl-PL" dirty="0"/>
          </a:p>
          <a:p>
            <a:endParaRPr lang="pl-PL" dirty="0" smtClean="0"/>
          </a:p>
        </p:txBody>
      </p:sp>
      <p:sp>
        <p:nvSpPr>
          <p:cNvPr id="2" name="Tytuł 1"/>
          <p:cNvSpPr>
            <a:spLocks noGrp="1"/>
          </p:cNvSpPr>
          <p:nvPr>
            <p:ph type="title"/>
          </p:nvPr>
        </p:nvSpPr>
        <p:spPr/>
        <p:txBody>
          <a:bodyPr>
            <a:normAutofit fontScale="90000"/>
          </a:bodyPr>
          <a:lstStyle/>
          <a:p>
            <a:r>
              <a:rPr lang="pl-PL" b="1" dirty="0"/>
              <a:t>Organizacja </a:t>
            </a:r>
            <a:r>
              <a:rPr lang="pl-PL" b="1" dirty="0" smtClean="0"/>
              <a:t>konkursu szkolnego: </a:t>
            </a:r>
            <a:r>
              <a:rPr lang="pl-PL" b="1" i="1" dirty="0"/>
              <a:t>Sprawiedliwy Handel a Fair </a:t>
            </a:r>
            <a:r>
              <a:rPr lang="pl-PL" b="1" i="1" dirty="0" smtClean="0"/>
              <a:t>Trade </a:t>
            </a:r>
            <a:endParaRPr lang="pl-PL" b="1" i="1" dirty="0"/>
          </a:p>
        </p:txBody>
      </p:sp>
      <p:pic>
        <p:nvPicPr>
          <p:cNvPr id="2050" name="Picture 2" descr="J:\MAAMA\pah\fotografie PAH\864acc1731d2517a7c6cfa0a41434ae6_w_680_h_680_c_0 - Kopi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4488" y="2852935"/>
            <a:ext cx="4964585" cy="331459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70925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72067" y="2060848"/>
            <a:ext cx="7408333" cy="4065315"/>
          </a:xfrm>
        </p:spPr>
        <p:txBody>
          <a:bodyPr>
            <a:normAutofit/>
          </a:bodyPr>
          <a:lstStyle/>
          <a:p>
            <a:pPr marL="0" indent="0">
              <a:buNone/>
            </a:pPr>
            <a:r>
              <a:rPr lang="pl-PL" dirty="0" smtClean="0"/>
              <a:t>„…</a:t>
            </a:r>
            <a:r>
              <a:rPr lang="pl-PL" b="1" i="1" dirty="0" smtClean="0">
                <a:latin typeface="Batang" pitchFamily="18" charset="-127"/>
                <a:ea typeface="Batang" pitchFamily="18" charset="-127"/>
              </a:rPr>
              <a:t>Bo jeśli coś lub kogoś tak bardzo szanujesz, uważasz za wyjątkowo cenne, niemal święte, to czy będziesz chciał to niszczyć?</a:t>
            </a:r>
          </a:p>
          <a:p>
            <a:pPr marL="0" indent="0">
              <a:buNone/>
            </a:pPr>
            <a:r>
              <a:rPr lang="pl-PL" b="1" i="1" dirty="0" smtClean="0">
                <a:latin typeface="Batang" pitchFamily="18" charset="-127"/>
                <a:ea typeface="Batang" pitchFamily="18" charset="-127"/>
              </a:rPr>
              <a:t>Czy, jeśli potrafisz dostrzec w krzaku, kwiatku                    i żuczku przejaw boskości, to je podepczesz, wytniesz, zdewastujesz? </a:t>
            </a:r>
          </a:p>
          <a:p>
            <a:pPr marL="0" indent="0">
              <a:buNone/>
            </a:pPr>
            <a:r>
              <a:rPr lang="pl-PL" b="1" i="1" dirty="0" smtClean="0">
                <a:latin typeface="Batang" pitchFamily="18" charset="-127"/>
                <a:ea typeface="Batang" pitchFamily="18" charset="-127"/>
              </a:rPr>
              <a:t>Jeśli wiesz, że Twoje życie i zdrowie są organicznie związane  z otaczającą Cię naturą, to czy będziesz ją grabił bez zastanowienia… </a:t>
            </a:r>
            <a:r>
              <a:rPr lang="pl-PL" b="1" dirty="0" smtClean="0"/>
              <a:t>” </a:t>
            </a:r>
          </a:p>
          <a:p>
            <a:pPr marL="0" indent="0">
              <a:buNone/>
            </a:pPr>
            <a:r>
              <a:rPr lang="pl-PL" dirty="0"/>
              <a:t>	</a:t>
            </a:r>
            <a:r>
              <a:rPr lang="pl-PL" dirty="0" smtClean="0"/>
              <a:t>			Olga </a:t>
            </a:r>
            <a:r>
              <a:rPr lang="pl-PL" dirty="0" err="1" smtClean="0"/>
              <a:t>Mielnikiewicz</a:t>
            </a:r>
            <a:r>
              <a:rPr lang="pl-PL" dirty="0" smtClean="0"/>
              <a:t>-PAH</a:t>
            </a:r>
            <a:endParaRPr lang="pl-PL" dirty="0"/>
          </a:p>
        </p:txBody>
      </p:sp>
      <p:sp>
        <p:nvSpPr>
          <p:cNvPr id="2" name="Tytuł 1"/>
          <p:cNvSpPr>
            <a:spLocks noGrp="1"/>
          </p:cNvSpPr>
          <p:nvPr>
            <p:ph type="title"/>
          </p:nvPr>
        </p:nvSpPr>
        <p:spPr/>
        <p:txBody>
          <a:bodyPr>
            <a:normAutofit fontScale="90000"/>
          </a:bodyPr>
          <a:lstStyle/>
          <a:p>
            <a:r>
              <a:rPr lang="pl-PL" dirty="0" smtClean="0"/>
              <a:t>„</a:t>
            </a:r>
            <a:r>
              <a:rPr lang="pl-PL" b="1" dirty="0" smtClean="0">
                <a:latin typeface="Segoe Print" pitchFamily="2" charset="0"/>
              </a:rPr>
              <a:t>Moja święta hinduska rodzina…”</a:t>
            </a:r>
            <a:endParaRPr lang="pl-PL" b="1" dirty="0">
              <a:latin typeface="Segoe Print" pitchFamily="2" charset="0"/>
            </a:endParaRPr>
          </a:p>
        </p:txBody>
      </p:sp>
    </p:spTree>
    <p:extLst>
      <p:ext uri="{BB962C8B-B14F-4D97-AF65-F5344CB8AC3E}">
        <p14:creationId xmlns="" xmlns:p14="http://schemas.microsoft.com/office/powerpoint/2010/main" val="88215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5076056" y="4988977"/>
            <a:ext cx="3204344" cy="1137186"/>
          </a:xfrm>
        </p:spPr>
        <p:txBody>
          <a:bodyPr/>
          <a:lstStyle/>
          <a:p>
            <a:pPr marL="0" indent="0">
              <a:buNone/>
            </a:pPr>
            <a:r>
              <a:rPr lang="pl-PL" dirty="0" smtClean="0"/>
              <a:t> </a:t>
            </a:r>
            <a:endParaRPr lang="pl-PL" dirty="0"/>
          </a:p>
        </p:txBody>
      </p:sp>
      <p:sp>
        <p:nvSpPr>
          <p:cNvPr id="3" name="Tytuł 2"/>
          <p:cNvSpPr>
            <a:spLocks noGrp="1"/>
          </p:cNvSpPr>
          <p:nvPr>
            <p:ph type="title"/>
          </p:nvPr>
        </p:nvSpPr>
        <p:spPr>
          <a:xfrm>
            <a:off x="576242" y="345418"/>
            <a:ext cx="8229600" cy="1252728"/>
          </a:xfrm>
        </p:spPr>
        <p:txBody>
          <a:bodyPr>
            <a:normAutofit fontScale="90000"/>
          </a:bodyPr>
          <a:lstStyle/>
          <a:p>
            <a:r>
              <a:rPr lang="pl-PL" b="1" dirty="0" smtClean="0"/>
              <a:t>Spotkanie warsztatowe z Panią Joanną Sadecką -Kurnik </a:t>
            </a:r>
            <a:endParaRPr lang="pl-PL" b="1" dirty="0"/>
          </a:p>
        </p:txBody>
      </p:sp>
      <p:pic>
        <p:nvPicPr>
          <p:cNvPr id="1026" name="Picture 2" descr="C:\Users\Acer\Desktop\aska zdjecia\DSC_182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48944" y="2492896"/>
            <a:ext cx="4067944" cy="27119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7" name="Picture 3" descr="C:\Users\Acer\AppData\Local\Temp\Rar$DIa0.635\DSC_183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1432" y="1628800"/>
            <a:ext cx="4932620" cy="328841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8" name="Picture 4" descr="C:\Users\Acer\AppData\Local\Temp\Rar$DIa0.763\DSC_183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3568" y="4509313"/>
            <a:ext cx="3671828" cy="244788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pole tekstowe 4"/>
          <p:cNvSpPr txBox="1"/>
          <p:nvPr/>
        </p:nvSpPr>
        <p:spPr>
          <a:xfrm>
            <a:off x="5472172" y="5733256"/>
            <a:ext cx="3348300" cy="923330"/>
          </a:xfrm>
          <a:prstGeom prst="rect">
            <a:avLst/>
          </a:prstGeom>
          <a:noFill/>
        </p:spPr>
        <p:txBody>
          <a:bodyPr wrap="square" rtlCol="0">
            <a:spAutoFit/>
          </a:bodyPr>
          <a:lstStyle/>
          <a:p>
            <a:r>
              <a:rPr lang="pl-PL" b="1" dirty="0" smtClean="0">
                <a:solidFill>
                  <a:schemeClr val="tx2">
                    <a:lumMod val="50000"/>
                  </a:schemeClr>
                </a:solidFill>
                <a:latin typeface="Segoe Print" pitchFamily="2" charset="0"/>
              </a:rPr>
              <a:t>Prezentacja produktów spożywczych zawierających  specjalne oznakowania</a:t>
            </a:r>
            <a:endParaRPr lang="pl-PL" b="1" dirty="0">
              <a:solidFill>
                <a:schemeClr val="tx2">
                  <a:lumMod val="50000"/>
                </a:schemeClr>
              </a:solidFill>
              <a:latin typeface="Segoe Print" pitchFamily="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800" b="1" dirty="0"/>
              <a:t>Przeprowadzenie </a:t>
            </a:r>
            <a:r>
              <a:rPr lang="pl-PL" sz="2800" b="1" dirty="0" smtClean="0"/>
              <a:t>dwóch spotkań  warsztatowych                             </a:t>
            </a:r>
            <a:r>
              <a:rPr lang="pl-PL" sz="2800" b="1" dirty="0"/>
              <a:t>z zakresu świadomych wyborów konsumenckich </a:t>
            </a:r>
            <a:r>
              <a:rPr lang="pl-PL" sz="2800" b="1" dirty="0" smtClean="0"/>
              <a:t>                                       i </a:t>
            </a:r>
            <a:r>
              <a:rPr lang="pl-PL" sz="2800" b="1" dirty="0"/>
              <a:t>S</a:t>
            </a:r>
            <a:r>
              <a:rPr lang="pl-PL" sz="2800" b="1" dirty="0" smtClean="0"/>
              <a:t>prawiedliwego </a:t>
            </a:r>
            <a:r>
              <a:rPr lang="pl-PL" sz="2800" b="1" dirty="0"/>
              <a:t>H</a:t>
            </a:r>
            <a:r>
              <a:rPr lang="pl-PL" sz="2800" b="1" dirty="0" smtClean="0"/>
              <a:t>andlu</a:t>
            </a:r>
            <a:endParaRPr lang="pl-PL" sz="2800" b="1"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80111" y="1628800"/>
            <a:ext cx="3254671" cy="24410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descr="C:\Users\Acer\AppData\Local\Temp\Rar$DIa0.104\DSC_185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2413788"/>
            <a:ext cx="4968044" cy="3312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71913" y="4293096"/>
            <a:ext cx="3262869" cy="24482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69808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7584" y="692696"/>
            <a:ext cx="8784976" cy="58324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 xmlns:p14="http://schemas.microsoft.com/office/powerpoint/2010/main" val="3783570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4852" y="17802"/>
            <a:ext cx="8229600" cy="1143000"/>
          </a:xfrm>
        </p:spPr>
        <p:txBody>
          <a:bodyPr/>
          <a:lstStyle/>
          <a:p>
            <a:r>
              <a:rPr lang="pl-PL" b="1" dirty="0" smtClean="0"/>
              <a:t>Świadomy konsument, czyli…</a:t>
            </a:r>
            <a:endParaRPr lang="pl-PL" b="1" dirty="0"/>
          </a:p>
        </p:txBody>
      </p:sp>
      <p:pic>
        <p:nvPicPr>
          <p:cNvPr id="13314" name="Picture 2" descr="http://fed.home.pl/teg/images/efte-strzalki.jpg"/>
          <p:cNvPicPr>
            <a:picLocks noChangeAspect="1" noChangeArrowheads="1"/>
          </p:cNvPicPr>
          <p:nvPr/>
        </p:nvPicPr>
        <p:blipFill>
          <a:blip r:embed="rId2" cstate="print"/>
          <a:srcRect/>
          <a:stretch>
            <a:fillRect/>
          </a:stretch>
        </p:blipFill>
        <p:spPr bwMode="auto">
          <a:xfrm>
            <a:off x="0" y="884582"/>
            <a:ext cx="9144000" cy="6026700"/>
          </a:xfrm>
          <a:prstGeom prst="rect">
            <a:avLst/>
          </a:prstGeom>
          <a:noFill/>
        </p:spPr>
      </p:pic>
    </p:spTree>
    <p:extLst>
      <p:ext uri="{BB962C8B-B14F-4D97-AF65-F5344CB8AC3E}">
        <p14:creationId xmlns="" xmlns:p14="http://schemas.microsoft.com/office/powerpoint/2010/main" val="2135157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a:t>„ Studnia w Sudanie Południowym </a:t>
            </a:r>
            <a:r>
              <a:rPr lang="pl-PL" b="1" dirty="0" smtClean="0"/>
              <a:t>”- przygotowanie recenzji gry </a:t>
            </a:r>
            <a:endParaRPr lang="pl-PL" b="1" dirty="0"/>
          </a:p>
        </p:txBody>
      </p:sp>
      <p:sp>
        <p:nvSpPr>
          <p:cNvPr id="4" name="Prostokąt 3"/>
          <p:cNvSpPr/>
          <p:nvPr/>
        </p:nvSpPr>
        <p:spPr>
          <a:xfrm>
            <a:off x="467544" y="1502688"/>
            <a:ext cx="8371620" cy="5232202"/>
          </a:xfrm>
          <a:prstGeom prst="rect">
            <a:avLst/>
          </a:prstGeom>
        </p:spPr>
        <p:txBody>
          <a:bodyPr wrap="square">
            <a:spAutoFit/>
          </a:bodyPr>
          <a:lstStyle/>
          <a:p>
            <a:endParaRPr lang="pl-PL" dirty="0" smtClean="0"/>
          </a:p>
          <a:p>
            <a:endParaRPr lang="pl-PL" dirty="0"/>
          </a:p>
          <a:p>
            <a:endParaRPr lang="pl-PL" dirty="0" smtClean="0"/>
          </a:p>
          <a:p>
            <a:r>
              <a:rPr lang="pl-PL" b="1" dirty="0" smtClean="0">
                <a:solidFill>
                  <a:srgbClr val="002060"/>
                </a:solidFill>
              </a:rPr>
              <a:t>To edukacyjna  </a:t>
            </a:r>
            <a:r>
              <a:rPr lang="pl-PL" b="1" dirty="0">
                <a:solidFill>
                  <a:srgbClr val="002060"/>
                </a:solidFill>
              </a:rPr>
              <a:t>gra strategiczna </a:t>
            </a:r>
            <a:r>
              <a:rPr lang="pl-PL" b="1" dirty="0" smtClean="0">
                <a:solidFill>
                  <a:srgbClr val="002060"/>
                </a:solidFill>
              </a:rPr>
              <a:t>będąca  przybliżająca </a:t>
            </a:r>
            <a:r>
              <a:rPr lang="pl-PL" b="1" dirty="0">
                <a:solidFill>
                  <a:srgbClr val="002060"/>
                </a:solidFill>
              </a:rPr>
              <a:t>w ciekawy sposób problematykę rzeczywistości krajów globalnego Południa .</a:t>
            </a:r>
          </a:p>
          <a:p>
            <a:r>
              <a:rPr lang="pl-PL" b="1" dirty="0">
                <a:solidFill>
                  <a:srgbClr val="002060"/>
                </a:solidFill>
              </a:rPr>
              <a:t>Zapraszamy więc  wszystkich chętnych uczniów do zapoznania się z realiami życia sudańskiej rodziny oraz zrozumienia powodów, dla których  PAH buduje studnie                             w Sudanie Południowym i innych miejscach z ograniczonym dostępem do wody.</a:t>
            </a:r>
          </a:p>
          <a:p>
            <a:endParaRPr lang="pl-PL" dirty="0">
              <a:solidFill>
                <a:srgbClr val="002060"/>
              </a:solidFill>
            </a:endParaRPr>
          </a:p>
          <a:p>
            <a:r>
              <a:rPr lang="pl-PL" b="1" dirty="0">
                <a:solidFill>
                  <a:srgbClr val="00B050"/>
                </a:solidFill>
                <a:latin typeface="Segoe Print" pitchFamily="2" charset="0"/>
              </a:rPr>
              <a:t>Wejdź  w rolę głowy sudańskiej  rodziny i stań przed trudnymi wyborami decydującymi o zdrowiu i funkcjonowaniu  takiej rodziny </a:t>
            </a:r>
            <a:r>
              <a:rPr lang="pl-PL" b="1" dirty="0" smtClean="0">
                <a:solidFill>
                  <a:srgbClr val="00B050"/>
                </a:solidFill>
                <a:latin typeface="Segoe Print" pitchFamily="2" charset="0"/>
              </a:rPr>
              <a:t>!</a:t>
            </a:r>
            <a:endParaRPr lang="pl-PL" b="1" dirty="0">
              <a:solidFill>
                <a:srgbClr val="00B050"/>
              </a:solidFill>
              <a:latin typeface="Segoe Print" pitchFamily="2" charset="0"/>
            </a:endParaRPr>
          </a:p>
          <a:p>
            <a:endParaRPr lang="pl-PL" b="1" dirty="0">
              <a:latin typeface="Segoe Print" pitchFamily="2" charset="0"/>
            </a:endParaRPr>
          </a:p>
          <a:p>
            <a:r>
              <a:rPr lang="pl-PL" dirty="0" err="1" smtClean="0"/>
              <a:t>Wideorecenzję</a:t>
            </a:r>
            <a:r>
              <a:rPr lang="pl-PL" dirty="0" smtClean="0"/>
              <a:t> </a:t>
            </a:r>
            <a:r>
              <a:rPr lang="pl-PL" dirty="0"/>
              <a:t>przygotował dla Was </a:t>
            </a:r>
            <a:r>
              <a:rPr lang="pl-PL" b="1" dirty="0">
                <a:solidFill>
                  <a:srgbClr val="0070C0"/>
                </a:solidFill>
              </a:rPr>
              <a:t>Kamil </a:t>
            </a:r>
            <a:r>
              <a:rPr lang="pl-PL" b="1" dirty="0" smtClean="0">
                <a:solidFill>
                  <a:srgbClr val="0070C0"/>
                </a:solidFill>
                <a:latin typeface="Segoe Print" pitchFamily="2" charset="0"/>
              </a:rPr>
              <a:t>Suska</a:t>
            </a:r>
            <a:r>
              <a:rPr lang="pl-PL" dirty="0" smtClean="0">
                <a:latin typeface="Segoe Print" pitchFamily="2" charset="0"/>
              </a:rPr>
              <a:t>-recenzja znajduje się także na </a:t>
            </a:r>
            <a:r>
              <a:rPr lang="pl-PL" b="1" dirty="0" err="1" smtClean="0">
                <a:latin typeface="Segoe Print" pitchFamily="2" charset="0"/>
              </a:rPr>
              <a:t>facebooku</a:t>
            </a:r>
            <a:r>
              <a:rPr lang="pl-PL" b="1" dirty="0" smtClean="0">
                <a:latin typeface="Segoe Print" pitchFamily="2" charset="0"/>
              </a:rPr>
              <a:t> </a:t>
            </a:r>
            <a:r>
              <a:rPr lang="pl-PL" b="1" dirty="0" smtClean="0">
                <a:solidFill>
                  <a:schemeClr val="tx2">
                    <a:lumMod val="50000"/>
                  </a:schemeClr>
                </a:solidFill>
                <a:latin typeface="Segoe Print" pitchFamily="2" charset="0"/>
              </a:rPr>
              <a:t>PAH-u-Dziękujemy Kamilu!</a:t>
            </a:r>
            <a:endParaRPr lang="pl-PL" b="1" dirty="0">
              <a:solidFill>
                <a:schemeClr val="tx2">
                  <a:lumMod val="50000"/>
                </a:schemeClr>
              </a:solidFill>
              <a:latin typeface="Segoe Print" pitchFamily="2" charset="0"/>
            </a:endParaRPr>
          </a:p>
          <a:p>
            <a:r>
              <a:rPr lang="pl-PL" dirty="0"/>
              <a:t> </a:t>
            </a:r>
          </a:p>
          <a:p>
            <a:r>
              <a:rPr lang="pl-PL" b="1" dirty="0">
                <a:solidFill>
                  <a:srgbClr val="FF0000"/>
                </a:solidFill>
              </a:rPr>
              <a:t>Gra znajduje się  pod linkiem :</a:t>
            </a:r>
          </a:p>
          <a:p>
            <a:r>
              <a:rPr lang="pl-PL" sz="2800" b="1" dirty="0">
                <a:solidFill>
                  <a:schemeClr val="bg2">
                    <a:lumMod val="25000"/>
                  </a:schemeClr>
                </a:solidFill>
              </a:rPr>
              <a:t>gry.pah.org.pl</a:t>
            </a:r>
          </a:p>
          <a:p>
            <a:endParaRPr lang="pl-PL" dirty="0"/>
          </a:p>
        </p:txBody>
      </p:sp>
    </p:spTree>
    <p:extLst>
      <p:ext uri="{BB962C8B-B14F-4D97-AF65-F5344CB8AC3E}">
        <p14:creationId xmlns="" xmlns:p14="http://schemas.microsoft.com/office/powerpoint/2010/main" val="303800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1" y="2132856"/>
            <a:ext cx="8028880" cy="3993307"/>
          </a:xfrm>
        </p:spPr>
        <p:txBody>
          <a:bodyPr>
            <a:normAutofit/>
          </a:bodyPr>
          <a:lstStyle/>
          <a:p>
            <a:r>
              <a:rPr lang="pl-PL" dirty="0" smtClean="0"/>
              <a:t>Scenariusz opracowano, wykorzystując informacje                     z poradnika konsumenta : „</a:t>
            </a:r>
            <a:r>
              <a:rPr lang="pl-PL" b="1" i="1" dirty="0" smtClean="0"/>
              <a:t>Dobre zakupy. Jak kupować                  z czystym sumieniem ”</a:t>
            </a:r>
            <a:r>
              <a:rPr lang="pl-PL" dirty="0" smtClean="0"/>
              <a:t>wydanym przez Polską Zieloną Sieć –uczniowie na godzinach wychowawczych mogli zapoznać się z produkcją wybranych produktów, uwzględniając </a:t>
            </a:r>
            <a:r>
              <a:rPr lang="pl-PL" b="1" dirty="0" smtClean="0">
                <a:solidFill>
                  <a:schemeClr val="accent2">
                    <a:lumMod val="50000"/>
                  </a:schemeClr>
                </a:solidFill>
              </a:rPr>
              <a:t>:</a:t>
            </a:r>
            <a:r>
              <a:rPr lang="pl-PL" b="1" dirty="0" smtClean="0">
                <a:solidFill>
                  <a:srgbClr val="7030A0"/>
                </a:solidFill>
              </a:rPr>
              <a:t> </a:t>
            </a:r>
            <a:r>
              <a:rPr lang="pl-PL" b="1" dirty="0" smtClean="0">
                <a:solidFill>
                  <a:srgbClr val="7030A0"/>
                </a:solidFill>
                <a:latin typeface="Segoe Print" pitchFamily="2" charset="0"/>
              </a:rPr>
              <a:t>łamanie praw człowieka -reżim, łamanie praw pracowniczych, ochronę środowiska, eksperymenty na zwierzętach, zaangażowanie  w produkcję lub dostawy broni konwencjonalnej lub jądrowej. </a:t>
            </a:r>
            <a:endParaRPr lang="pl-PL" b="1" dirty="0">
              <a:solidFill>
                <a:srgbClr val="7030A0"/>
              </a:solidFill>
              <a:latin typeface="Segoe Print" pitchFamily="2" charset="0"/>
            </a:endParaRPr>
          </a:p>
        </p:txBody>
      </p:sp>
      <p:sp>
        <p:nvSpPr>
          <p:cNvPr id="3" name="Tytuł 2"/>
          <p:cNvSpPr>
            <a:spLocks noGrp="1"/>
          </p:cNvSpPr>
          <p:nvPr>
            <p:ph type="title"/>
          </p:nvPr>
        </p:nvSpPr>
        <p:spPr>
          <a:xfrm>
            <a:off x="0" y="188640"/>
            <a:ext cx="9396536" cy="1728192"/>
          </a:xfrm>
        </p:spPr>
        <p:txBody>
          <a:bodyPr>
            <a:normAutofit/>
          </a:bodyPr>
          <a:lstStyle/>
          <a:p>
            <a:r>
              <a:rPr lang="pl-PL" sz="3200" b="1" dirty="0" smtClean="0"/>
              <a:t>Opracowanie scenariusza lekcji godziny wychowawczej-Sprawiedliwy Handel a świadome wybory konsumenckie</a:t>
            </a:r>
            <a:endParaRPr lang="pl-PL" sz="3200" b="1" dirty="0"/>
          </a:p>
        </p:txBody>
      </p:sp>
      <p:pic>
        <p:nvPicPr>
          <p:cNvPr id="4" name="Picture 2" descr="C:\Users\Acer\Desktop\mama (1)\images (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02983" y="5589240"/>
            <a:ext cx="1611248" cy="12687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34598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92500"/>
          </a:bodyPr>
          <a:lstStyle/>
          <a:p>
            <a:r>
              <a:rPr lang="pl-PL" b="1" dirty="0"/>
              <a:t>Zaproszenie do udziału w  marszu ulicznym promującym zmianę stylu życia i wpływu tej zmiany na poprawę życia mieszkańców globalnego Południa</a:t>
            </a:r>
            <a:r>
              <a:rPr lang="pl-PL" dirty="0"/>
              <a:t> - Gimnazjum nr 1  im. Papieża Jana Pawła II   w Nowej Dębie</a:t>
            </a:r>
          </a:p>
          <a:p>
            <a:r>
              <a:rPr lang="pl-PL" b="1" i="1" dirty="0"/>
              <a:t>Zmień styl życia, a zmniejszysz głód na świecie </a:t>
            </a:r>
            <a:r>
              <a:rPr lang="pl-PL" dirty="0"/>
              <a:t>-to hasło sztandarowe Ogólnoszkolnego  Marszu </a:t>
            </a:r>
            <a:r>
              <a:rPr lang="pl-PL" dirty="0" err="1"/>
              <a:t>Nordic</a:t>
            </a:r>
            <a:r>
              <a:rPr lang="pl-PL" dirty="0"/>
              <a:t> </a:t>
            </a:r>
            <a:r>
              <a:rPr lang="pl-PL" dirty="0" err="1"/>
              <a:t>Walking</a:t>
            </a:r>
            <a:r>
              <a:rPr lang="pl-PL" dirty="0"/>
              <a:t>  podsumowującego  udział szkoły w  rocznym projekcie: „</a:t>
            </a:r>
            <a:r>
              <a:rPr lang="pl-PL" i="1" dirty="0"/>
              <a:t>Aktywne Szkoły na rzecz globalnej odpowiedzialności”</a:t>
            </a:r>
            <a:r>
              <a:rPr lang="pl-PL" dirty="0"/>
              <a:t> organizowanym przez Polską Akcję Humanitarną. </a:t>
            </a:r>
          </a:p>
          <a:p>
            <a:endParaRPr lang="pl-PL" dirty="0"/>
          </a:p>
        </p:txBody>
      </p:sp>
      <p:sp>
        <p:nvSpPr>
          <p:cNvPr id="2" name="Tytuł 1"/>
          <p:cNvSpPr>
            <a:spLocks noGrp="1"/>
          </p:cNvSpPr>
          <p:nvPr>
            <p:ph type="title"/>
          </p:nvPr>
        </p:nvSpPr>
        <p:spPr>
          <a:xfrm>
            <a:off x="-396552" y="199115"/>
            <a:ext cx="8229600" cy="1252728"/>
          </a:xfrm>
        </p:spPr>
        <p:txBody>
          <a:bodyPr>
            <a:normAutofit fontScale="90000"/>
          </a:bodyPr>
          <a:lstStyle/>
          <a:p>
            <a:r>
              <a:rPr lang="pl-PL" b="1" dirty="0" smtClean="0">
                <a:latin typeface="Segoe Script" pitchFamily="34" charset="0"/>
              </a:rPr>
              <a:t>Odezwa do mieszkańców                             Nowej Dęby </a:t>
            </a:r>
            <a:endParaRPr lang="pl-PL" b="1" dirty="0">
              <a:latin typeface="Segoe Script" pitchFamily="34" charset="0"/>
            </a:endParaRPr>
          </a:p>
        </p:txBody>
      </p:sp>
      <p:pic>
        <p:nvPicPr>
          <p:cNvPr id="4098" name="Picture 2" descr="J:\MAAMA\pah\fotografie PAH\images (1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719" y="6019800"/>
            <a:ext cx="2609850" cy="838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Obraz 6" descr="c:\Users\bibliotekarz01\Desktop\PAH II Półrocze\024546de77695f9fbc1c035ebd48286c_w_0_h_0_c_0.jpg"/>
          <p:cNvPicPr/>
          <p:nvPr/>
        </p:nvPicPr>
        <p:blipFill>
          <a:blip r:embed="rId3" cstate="print"/>
          <a:srcRect/>
          <a:stretch>
            <a:fillRect/>
          </a:stretch>
        </p:blipFill>
        <p:spPr bwMode="auto">
          <a:xfrm>
            <a:off x="7380312" y="332656"/>
            <a:ext cx="1590675" cy="2238375"/>
          </a:xfrm>
          <a:prstGeom prst="rect">
            <a:avLst/>
          </a:prstGeom>
          <a:noFill/>
          <a:effectLst>
            <a:outerShdw blurRad="977900" dist="50800" dir="5400000" algn="ctr" rotWithShape="0">
              <a:srgbClr val="000000">
                <a:alpha val="75000"/>
              </a:srgbClr>
            </a:outerShdw>
          </a:effectLst>
        </p:spPr>
      </p:pic>
    </p:spTree>
    <p:extLst>
      <p:ext uri="{BB962C8B-B14F-4D97-AF65-F5344CB8AC3E}">
        <p14:creationId xmlns="" xmlns:p14="http://schemas.microsoft.com/office/powerpoint/2010/main" val="602061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88640"/>
            <a:ext cx="1419226" cy="804863"/>
          </a:xfrm>
          <a:prstGeom prst="rect">
            <a:avLst/>
          </a:prstGeom>
          <a:solidFill>
            <a:srgbClr val="FFFFFF"/>
          </a:solidFill>
        </p:spPr>
      </p:pic>
      <p:sp>
        <p:nvSpPr>
          <p:cNvPr id="6" name="Rectangle 5"/>
          <p:cNvSpPr>
            <a:spLocks noChangeArrowheads="1"/>
          </p:cNvSpPr>
          <p:nvPr/>
        </p:nvSpPr>
        <p:spPr bwMode="auto">
          <a:xfrm>
            <a:off x="107504" y="-283079"/>
            <a:ext cx="8712968" cy="7332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pl-PL" sz="1800" b="0" i="0" u="none" strike="noStrike" cap="none" normalizeH="0" baseline="0" dirty="0" smtClean="0">
                <a:ln>
                  <a:noFill/>
                </a:ln>
                <a:solidFill>
                  <a:schemeClr val="tx1"/>
                </a:solidFill>
                <a:effectLst/>
                <a:latin typeface="Arial" pitchFamily="34" charset="0"/>
                <a:cs typeface="Arial" pitchFamily="34" charset="0"/>
              </a:rPr>
              <a:t/>
            </a:r>
            <a:br>
              <a:rPr kumimoji="0" lang="pl-PL" sz="1800" b="0" i="0" u="none" strike="noStrike" cap="none" normalizeH="0" baseline="0" dirty="0" smtClean="0">
                <a:ln>
                  <a:noFill/>
                </a:ln>
                <a:solidFill>
                  <a:schemeClr val="tx1"/>
                </a:solidFill>
                <a:effectLst/>
                <a:latin typeface="Arial" pitchFamily="34" charset="0"/>
                <a:cs typeface="Arial" pitchFamily="34" charset="0"/>
              </a:rPr>
            </a:br>
            <a:r>
              <a:rPr kumimoji="0" lang="pl-PL" sz="1800" b="0" i="0" u="none" strike="noStrike" cap="none" normalizeH="0" baseline="0" dirty="0" smtClean="0">
                <a:ln>
                  <a:noFill/>
                </a:ln>
                <a:solidFill>
                  <a:schemeClr val="tx1"/>
                </a:solidFill>
                <a:effectLst/>
                <a:latin typeface="Arial" pitchFamily="34" charset="0"/>
                <a:cs typeface="Arial" pitchFamily="34" charset="0"/>
              </a:rPr>
              <a:t>					</a:t>
            </a:r>
            <a:r>
              <a:rPr lang="pl-PL" i="1" dirty="0" smtClean="0">
                <a:latin typeface="Arial" pitchFamily="34" charset="0"/>
                <a:ea typeface="Times New Roman" pitchFamily="18" charset="0"/>
                <a:cs typeface="Arial" pitchFamily="34" charset="0"/>
              </a:rPr>
              <a:t> 	           </a:t>
            </a:r>
            <a:r>
              <a:rPr lang="pl-PL" sz="1200" b="1" i="1" dirty="0" smtClean="0">
                <a:solidFill>
                  <a:schemeClr val="accent2">
                    <a:lumMod val="20000"/>
                    <a:lumOff val="80000"/>
                  </a:schemeClr>
                </a:solidFill>
                <a:latin typeface="Arial" pitchFamily="34" charset="0"/>
                <a:ea typeface="Times New Roman" pitchFamily="18" charset="0"/>
                <a:cs typeface="Arial" pitchFamily="34" charset="0"/>
              </a:rPr>
              <a:t>Nowa </a:t>
            </a:r>
            <a:r>
              <a:rPr lang="pl-PL" sz="1200" b="1" i="1" dirty="0">
                <a:solidFill>
                  <a:schemeClr val="accent2">
                    <a:lumMod val="20000"/>
                    <a:lumOff val="80000"/>
                  </a:schemeClr>
                </a:solidFill>
                <a:latin typeface="Arial" pitchFamily="34" charset="0"/>
                <a:ea typeface="Times New Roman" pitchFamily="18" charset="0"/>
                <a:cs typeface="Arial" pitchFamily="34" charset="0"/>
              </a:rPr>
              <a:t>Dęba, 2 czerwca 2014r</a:t>
            </a:r>
            <a:r>
              <a:rPr lang="pl-PL" sz="1200" dirty="0">
                <a:solidFill>
                  <a:schemeClr val="accent2">
                    <a:lumMod val="20000"/>
                    <a:lumOff val="80000"/>
                  </a:schemeClr>
                </a:solidFill>
                <a:latin typeface="Arial" pitchFamily="34" charset="0"/>
                <a:ea typeface="Times New Roman" pitchFamily="18" charset="0"/>
                <a:cs typeface="Arial" pitchFamily="34" charset="0"/>
              </a:rPr>
              <a:t>.</a:t>
            </a:r>
          </a:p>
          <a:p>
            <a:pPr lvl="0" fontAlgn="base">
              <a:spcBef>
                <a:spcPct val="0"/>
              </a:spcBef>
              <a:spcAft>
                <a:spcPct val="0"/>
              </a:spcAft>
            </a:pPr>
            <a:endParaRPr lang="pl-PL" sz="1050" dirty="0">
              <a:latin typeface="Arial" pitchFamily="34" charset="0"/>
              <a:cs typeface="Arial" pitchFamily="34" charset="0"/>
            </a:endParaRPr>
          </a:p>
          <a:p>
            <a:pPr lvl="0" eaLnBrk="0" fontAlgn="base" hangingPunct="0">
              <a:spcBef>
                <a:spcPct val="0"/>
              </a:spcBef>
              <a:spcAft>
                <a:spcPct val="0"/>
              </a:spcAft>
            </a:pPr>
            <a:r>
              <a:rPr lang="pl-PL" sz="1600" b="1" dirty="0">
                <a:latin typeface="Segoe Print" pitchFamily="2" charset="0"/>
                <a:ea typeface="Times New Roman" pitchFamily="18" charset="0"/>
                <a:cs typeface="Arial" pitchFamily="34" charset="0"/>
              </a:rPr>
              <a:t>             </a:t>
            </a:r>
            <a:r>
              <a:rPr lang="pl-PL" sz="1600" b="1" dirty="0" smtClean="0">
                <a:latin typeface="Segoe Print" pitchFamily="2" charset="0"/>
                <a:ea typeface="Times New Roman" pitchFamily="18" charset="0"/>
                <a:cs typeface="Arial" pitchFamily="34" charset="0"/>
              </a:rPr>
              <a:t>       </a:t>
            </a:r>
            <a:r>
              <a:rPr lang="pl-PL" sz="2000" b="1" dirty="0" smtClean="0">
                <a:solidFill>
                  <a:schemeClr val="accent4">
                    <a:lumMod val="20000"/>
                    <a:lumOff val="80000"/>
                  </a:schemeClr>
                </a:solidFill>
                <a:latin typeface="Segoe Print" pitchFamily="2" charset="0"/>
                <a:ea typeface="Times New Roman" pitchFamily="18" charset="0"/>
                <a:cs typeface="Arial" pitchFamily="34" charset="0"/>
              </a:rPr>
              <a:t>Drodzy </a:t>
            </a:r>
            <a:r>
              <a:rPr lang="pl-PL" sz="2000" b="1" dirty="0">
                <a:solidFill>
                  <a:schemeClr val="accent4">
                    <a:lumMod val="20000"/>
                    <a:lumOff val="80000"/>
                  </a:schemeClr>
                </a:solidFill>
                <a:latin typeface="Segoe Print" pitchFamily="2" charset="0"/>
                <a:ea typeface="Times New Roman" pitchFamily="18" charset="0"/>
                <a:cs typeface="Arial" pitchFamily="34" charset="0"/>
              </a:rPr>
              <a:t>Mieszkańcy Miasta i Gminy Nowej Dęby!</a:t>
            </a:r>
          </a:p>
          <a:p>
            <a:pPr lvl="0" eaLnBrk="0" fontAlgn="base" hangingPunct="0">
              <a:spcBef>
                <a:spcPct val="0"/>
              </a:spcBef>
              <a:spcAft>
                <a:spcPct val="0"/>
              </a:spcAft>
            </a:pPr>
            <a:endParaRPr lang="pl-PL" sz="1600" b="1" dirty="0">
              <a:solidFill>
                <a:schemeClr val="tx2">
                  <a:lumMod val="50000"/>
                </a:schemeClr>
              </a:solidFill>
              <a:latin typeface="Arial" pitchFamily="34" charset="0"/>
              <a:cs typeface="Arial" pitchFamily="34" charset="0"/>
            </a:endParaRPr>
          </a:p>
          <a:p>
            <a:pPr lvl="0" eaLnBrk="0" fontAlgn="base" hangingPunct="0">
              <a:spcBef>
                <a:spcPct val="0"/>
              </a:spcBef>
              <a:spcAft>
                <a:spcPct val="0"/>
              </a:spcAft>
            </a:pPr>
            <a:r>
              <a:rPr lang="pl-PL" sz="1400" dirty="0" smtClean="0">
                <a:solidFill>
                  <a:schemeClr val="tx2">
                    <a:lumMod val="50000"/>
                  </a:schemeClr>
                </a:solidFill>
                <a:latin typeface="Comic Sans MS" pitchFamily="66" charset="0"/>
                <a:ea typeface="Times New Roman" pitchFamily="18" charset="0"/>
                <a:cs typeface="Arial" pitchFamily="34" charset="0"/>
              </a:rPr>
              <a:t>	Świat </a:t>
            </a:r>
            <a:r>
              <a:rPr lang="pl-PL" sz="1400" dirty="0">
                <a:solidFill>
                  <a:schemeClr val="tx2">
                    <a:lumMod val="50000"/>
                  </a:schemeClr>
                </a:solidFill>
                <a:latin typeface="Comic Sans MS" pitchFamily="66" charset="0"/>
                <a:ea typeface="Times New Roman" pitchFamily="18" charset="0"/>
                <a:cs typeface="Arial" pitchFamily="34" charset="0"/>
              </a:rPr>
              <a:t>jest wielki i złożony, jednak ludzi w różnych jego częściach bardzo dużo łączy. Poprzez codzienne wybory- jako obywatele i konsumenci- wpływamy wzajemnie na swoje życie. Wasze decyzje mają ogromne znaczenie. </a:t>
            </a:r>
            <a:r>
              <a:rPr lang="pl-PL" sz="1400" b="1" dirty="0">
                <a:solidFill>
                  <a:schemeClr val="tx2">
                    <a:lumMod val="50000"/>
                  </a:schemeClr>
                </a:solidFill>
                <a:latin typeface="Comic Sans MS" pitchFamily="66" charset="0"/>
                <a:ea typeface="Times New Roman" pitchFamily="18" charset="0"/>
                <a:cs typeface="Arial" pitchFamily="34" charset="0"/>
              </a:rPr>
              <a:t>Od Was </a:t>
            </a:r>
            <a:r>
              <a:rPr lang="pl-PL" sz="1400" b="1" dirty="0" smtClean="0">
                <a:solidFill>
                  <a:schemeClr val="tx2">
                    <a:lumMod val="50000"/>
                  </a:schemeClr>
                </a:solidFill>
                <a:latin typeface="Comic Sans MS" pitchFamily="66" charset="0"/>
                <a:ea typeface="Times New Roman" pitchFamily="18" charset="0"/>
                <a:cs typeface="Arial" pitchFamily="34" charset="0"/>
              </a:rPr>
              <a:t>zależy, jak </a:t>
            </a:r>
            <a:r>
              <a:rPr lang="pl-PL" sz="1400" b="1" dirty="0">
                <a:solidFill>
                  <a:schemeClr val="tx2">
                    <a:lumMod val="50000"/>
                  </a:schemeClr>
                </a:solidFill>
                <a:latin typeface="Comic Sans MS" pitchFamily="66" charset="0"/>
                <a:ea typeface="Times New Roman" pitchFamily="18" charset="0"/>
                <a:cs typeface="Arial" pitchFamily="34" charset="0"/>
              </a:rPr>
              <a:t>będzie wyglądać życie przyszłych pokoleń</a:t>
            </a:r>
            <a:r>
              <a:rPr lang="pl-PL" sz="1400" dirty="0">
                <a:solidFill>
                  <a:schemeClr val="tx2">
                    <a:lumMod val="50000"/>
                  </a:schemeClr>
                </a:solidFill>
                <a:latin typeface="Comic Sans MS" pitchFamily="66" charset="0"/>
                <a:ea typeface="Times New Roman" pitchFamily="18" charset="0"/>
                <a:cs typeface="Arial" pitchFamily="34" charset="0"/>
              </a:rPr>
              <a:t> ! Każdy z nas może pomóc w ochronie środowiska naturalnego i przysłużyć się do zmiany jakości życia ludzi globalnego </a:t>
            </a:r>
            <a:r>
              <a:rPr lang="pl-PL" sz="1400" dirty="0" smtClean="0">
                <a:solidFill>
                  <a:schemeClr val="tx2">
                    <a:lumMod val="50000"/>
                  </a:schemeClr>
                </a:solidFill>
                <a:latin typeface="Comic Sans MS" pitchFamily="66" charset="0"/>
                <a:ea typeface="Times New Roman" pitchFamily="18" charset="0"/>
                <a:cs typeface="Arial" pitchFamily="34" charset="0"/>
              </a:rPr>
              <a:t>Południa. </a:t>
            </a:r>
            <a:r>
              <a:rPr lang="pl-PL" sz="1400" dirty="0">
                <a:solidFill>
                  <a:schemeClr val="tx2">
                    <a:lumMod val="50000"/>
                  </a:schemeClr>
                </a:solidFill>
                <a:latin typeface="Comic Sans MS" pitchFamily="66" charset="0"/>
                <a:ea typeface="Times New Roman" pitchFamily="18" charset="0"/>
                <a:cs typeface="Arial" pitchFamily="34" charset="0"/>
              </a:rPr>
              <a:t>Lepsza jest nawet niewielka pomoc niż obojętność.</a:t>
            </a:r>
            <a:endParaRPr lang="pl-PL" sz="1400" dirty="0">
              <a:solidFill>
                <a:schemeClr val="tx2">
                  <a:lumMod val="50000"/>
                </a:schemeClr>
              </a:solidFill>
              <a:latin typeface="Comic Sans MS" pitchFamily="66" charset="0"/>
              <a:cs typeface="Arial" pitchFamily="34" charset="0"/>
            </a:endParaRPr>
          </a:p>
          <a:p>
            <a:pPr lvl="0" eaLnBrk="0" fontAlgn="base" hangingPunct="0">
              <a:spcBef>
                <a:spcPct val="0"/>
              </a:spcBef>
              <a:spcAft>
                <a:spcPct val="0"/>
              </a:spcAft>
            </a:pPr>
            <a:r>
              <a:rPr lang="pl-PL" sz="1400" dirty="0" smtClean="0">
                <a:solidFill>
                  <a:schemeClr val="tx2">
                    <a:lumMod val="50000"/>
                  </a:schemeClr>
                </a:solidFill>
                <a:latin typeface="Comic Sans MS" pitchFamily="66" charset="0"/>
                <a:ea typeface="Times New Roman" pitchFamily="18" charset="0"/>
                <a:cs typeface="Arial" pitchFamily="34" charset="0"/>
              </a:rPr>
              <a:t>	Jest </a:t>
            </a:r>
            <a:r>
              <a:rPr lang="pl-PL" sz="1400" dirty="0">
                <a:solidFill>
                  <a:schemeClr val="tx2">
                    <a:lumMod val="50000"/>
                  </a:schemeClr>
                </a:solidFill>
                <a:latin typeface="Comic Sans MS" pitchFamily="66" charset="0"/>
                <a:ea typeface="Times New Roman" pitchFamily="18" charset="0"/>
                <a:cs typeface="Arial" pitchFamily="34" charset="0"/>
              </a:rPr>
              <a:t>wiele sposobów na pomoc tym, którzy tego potrzebują. Jednym z nich jest zakup produktów pochodzących ze Sprawiedliwego Handlu. Taka żywność oznaczona jest specjalnymi </a:t>
            </a:r>
            <a:r>
              <a:rPr lang="pl-PL" sz="1400" dirty="0" smtClean="0">
                <a:solidFill>
                  <a:schemeClr val="tx2">
                    <a:lumMod val="50000"/>
                  </a:schemeClr>
                </a:solidFill>
                <a:latin typeface="Comic Sans MS" pitchFamily="66" charset="0"/>
                <a:ea typeface="Times New Roman" pitchFamily="18" charset="0"/>
                <a:cs typeface="Arial" pitchFamily="34" charset="0"/>
              </a:rPr>
              <a:t>znaczkami. </a:t>
            </a:r>
            <a:r>
              <a:rPr kumimoji="0" lang="pl-PL" sz="1400" b="0" i="0" u="none" strike="noStrike" cap="none" normalizeH="0" baseline="0" dirty="0" smtClean="0">
                <a:ln>
                  <a:noFill/>
                </a:ln>
                <a:solidFill>
                  <a:schemeClr val="tx2">
                    <a:lumMod val="50000"/>
                  </a:schemeClr>
                </a:solidFill>
                <a:effectLst/>
                <a:latin typeface="Comic Sans MS" pitchFamily="66" charset="0"/>
                <a:ea typeface="Times New Roman" pitchFamily="18" charset="0"/>
                <a:cs typeface="Arial" pitchFamily="34" charset="0"/>
              </a:rPr>
              <a:t>Powinniśmy zmniejszyć ilość zużywanej przez nas wody. Statystyczny Polak zużywa dziennie ok. 125 litrów wody, a mieszkaniec globalnego Południa-10 litrów.  Gdy nie jest to konieczne, nie powinniśmy przemieszczać się samochodem. Możemy przecież przemieszczać się pociągiem, rowerem czy autobusem. Jeżdżąc samochodem, niepotrzebnie przyczyniamy się do emisji dwutlenku węgla, który przyczynia się do globalnego ocieplenia. Przeciętny Polak wytwarza rocznie ok. 8 ton tego związku chemicznego. Powinniśmy wybierać kosmetyki, które nie są testowane na zwierzętach. Pamiętajmy, żeby zawsze dokładnie zakręcać kran, a zamiast kąpieli starać się brać prysznic. </a:t>
            </a:r>
            <a:endParaRPr kumimoji="0" lang="pl-PL" sz="1400" b="0" i="0" u="none" strike="noStrike" cap="none" normalizeH="0" baseline="0" dirty="0" smtClean="0">
              <a:ln>
                <a:noFill/>
              </a:ln>
              <a:solidFill>
                <a:schemeClr val="tx2">
                  <a:lumMod val="50000"/>
                </a:schemeClr>
              </a:solidFill>
              <a:effectLst/>
              <a:latin typeface="Comic Sans MS" pitchFamily="66" charset="0"/>
              <a:cs typeface="Arial" pitchFamily="34" charset="0"/>
            </a:endParaRPr>
          </a:p>
          <a:p>
            <a:r>
              <a:rPr kumimoji="0" lang="pl-PL" sz="1400" b="0" i="0" u="none" strike="noStrike" cap="none" normalizeH="0" baseline="0" dirty="0" smtClean="0">
                <a:ln>
                  <a:noFill/>
                </a:ln>
                <a:solidFill>
                  <a:schemeClr val="tx2">
                    <a:lumMod val="50000"/>
                  </a:schemeClr>
                </a:solidFill>
                <a:effectLst/>
                <a:latin typeface="Comic Sans MS" pitchFamily="66" charset="0"/>
                <a:ea typeface="Times New Roman" pitchFamily="18" charset="0"/>
                <a:cs typeface="Arial" pitchFamily="34" charset="0"/>
              </a:rPr>
              <a:t>Nasza pralka powinna być zawsze pełna. Śmieci powinniśmy segregować i namawiać do tego działania znajomych……</a:t>
            </a:r>
            <a:r>
              <a:rPr lang="pl-PL" sz="1400" dirty="0">
                <a:solidFill>
                  <a:schemeClr val="tx2">
                    <a:lumMod val="50000"/>
                  </a:schemeClr>
                </a:solidFill>
                <a:latin typeface="Comic Sans MS" pitchFamily="66" charset="0"/>
              </a:rPr>
              <a:t>Nie powinniśmy zostawiać w kontaktach ładowarek ani zapalonego światła. W czasie wakacji  wspierajmy lokalną społeczność-jest to tzw. turystyka solidarna. </a:t>
            </a:r>
          </a:p>
          <a:p>
            <a:r>
              <a:rPr lang="pl-PL" sz="1400" dirty="0">
                <a:solidFill>
                  <a:schemeClr val="tx2">
                    <a:lumMod val="50000"/>
                  </a:schemeClr>
                </a:solidFill>
                <a:latin typeface="Comic Sans MS" pitchFamily="66" charset="0"/>
              </a:rPr>
              <a:t>Nie możemy kupować produktów firm, które wspierają wojnę, reżimy i wyzyskują drugiego człowieka, łamiąc jego prawa! Używajmy papieru z odzysku oraz drukujmy obustronnie. Żarówki w naszych domach powinny być energooszczędne</a:t>
            </a:r>
            <a:r>
              <a:rPr lang="pl-PL" sz="1400" dirty="0" smtClean="0">
                <a:solidFill>
                  <a:schemeClr val="tx2">
                    <a:lumMod val="50000"/>
                  </a:schemeClr>
                </a:solidFill>
                <a:latin typeface="Comic Sans MS" pitchFamily="66" charset="0"/>
              </a:rPr>
              <a:t>.</a:t>
            </a:r>
          </a:p>
          <a:p>
            <a:r>
              <a:rPr lang="pl-PL" sz="1400" dirty="0">
                <a:solidFill>
                  <a:schemeClr val="tx2">
                    <a:lumMod val="50000"/>
                  </a:schemeClr>
                </a:solidFill>
                <a:latin typeface="Comic Sans MS" pitchFamily="66" charset="0"/>
              </a:rPr>
              <a:t>	</a:t>
            </a:r>
            <a:r>
              <a:rPr lang="pl-PL" sz="1400" dirty="0" smtClean="0">
                <a:solidFill>
                  <a:schemeClr val="tx2">
                    <a:lumMod val="50000"/>
                  </a:schemeClr>
                </a:solidFill>
                <a:latin typeface="Comic Sans MS" pitchFamily="66" charset="0"/>
              </a:rPr>
              <a:t> </a:t>
            </a:r>
            <a:r>
              <a:rPr lang="pl-PL" sz="1400" dirty="0">
                <a:solidFill>
                  <a:schemeClr val="tx2">
                    <a:lumMod val="50000"/>
                  </a:schemeClr>
                </a:solidFill>
                <a:latin typeface="Comic Sans MS" pitchFamily="66" charset="0"/>
              </a:rPr>
              <a:t>Rozpowszechniajmy te nawyki pośród swoich znajomych i nieznajomych!</a:t>
            </a:r>
          </a:p>
          <a:p>
            <a:r>
              <a:rPr lang="pl-PL" sz="1400" dirty="0">
                <a:solidFill>
                  <a:schemeClr val="tx2">
                    <a:lumMod val="50000"/>
                  </a:schemeClr>
                </a:solidFill>
                <a:latin typeface="Comic Sans MS" pitchFamily="66" charset="0"/>
              </a:rPr>
              <a:t>Każdy z nas może coś zmienić. </a:t>
            </a:r>
            <a:r>
              <a:rPr lang="pl-PL" sz="1400" b="1" dirty="0">
                <a:solidFill>
                  <a:schemeClr val="tx2">
                    <a:lumMod val="50000"/>
                  </a:schemeClr>
                </a:solidFill>
                <a:latin typeface="Comic Sans MS" pitchFamily="66" charset="0"/>
              </a:rPr>
              <a:t>Wydawać nam się może, że jedna osoba niewiele może, ale gdy wiele pojedynczych osób zmieni swoje postępowanie, osiągniemy wspólny cel: Świat, w którym żyjemy będzie lepszy, bardziej sprawiedliwy. </a:t>
            </a:r>
            <a:r>
              <a:rPr lang="pl-PL" sz="1400" dirty="0" smtClean="0">
                <a:solidFill>
                  <a:schemeClr val="tx2">
                    <a:lumMod val="50000"/>
                  </a:schemeClr>
                </a:solidFill>
                <a:latin typeface="Comic Sans MS" pitchFamily="66" charset="0"/>
              </a:rPr>
              <a:t>Możemy </a:t>
            </a:r>
            <a:r>
              <a:rPr lang="pl-PL" sz="1400" dirty="0">
                <a:solidFill>
                  <a:schemeClr val="tx2">
                    <a:lumMod val="50000"/>
                  </a:schemeClr>
                </a:solidFill>
                <a:latin typeface="Comic Sans MS" pitchFamily="66" charset="0"/>
              </a:rPr>
              <a:t>zmienić rzeczywistość przyszłych pokoleń... Możemy zmienić to, co wydaje się nieuniknione…Z myślą o innych  spróbujmy zmieniać nasze codzienne nawyki, kupować świadomie nie tylko z myślą o planecie, własnym zdrowiu, ale też o drugim </a:t>
            </a:r>
            <a:r>
              <a:rPr lang="pl-PL" sz="1400" dirty="0" smtClean="0">
                <a:solidFill>
                  <a:schemeClr val="tx2">
                    <a:lumMod val="50000"/>
                  </a:schemeClr>
                </a:solidFill>
                <a:latin typeface="Comic Sans MS" pitchFamily="66" charset="0"/>
              </a:rPr>
              <a:t>człowieku  </a:t>
            </a:r>
            <a:r>
              <a:rPr lang="pl-PL" sz="1400" dirty="0" smtClean="0">
                <a:latin typeface="Comic Sans MS" pitchFamily="66" charset="0"/>
              </a:rPr>
              <a:t>                        							</a:t>
            </a:r>
            <a:r>
              <a:rPr kumimoji="0" lang="pl-PL" sz="1400" b="1" i="0"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Milena Markiewicz z </a:t>
            </a:r>
            <a:r>
              <a:rPr kumimoji="0" lang="pl-PL" sz="1400" b="1" i="0" u="none" strike="noStrike" cap="none" normalizeH="0" baseline="0" dirty="0" err="1" smtClean="0">
                <a:ln>
                  <a:noFill/>
                </a:ln>
                <a:solidFill>
                  <a:srgbClr val="C00000"/>
                </a:solidFill>
                <a:effectLst/>
                <a:latin typeface="Comic Sans MS" pitchFamily="66" charset="0"/>
                <a:ea typeface="Times New Roman" pitchFamily="18" charset="0"/>
                <a:cs typeface="Arial" pitchFamily="34" charset="0"/>
              </a:rPr>
              <a:t>IIb</a:t>
            </a:r>
            <a:r>
              <a:rPr kumimoji="0" lang="pl-PL" sz="1400" b="1" i="0"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  </a:t>
            </a:r>
            <a:endParaRPr kumimoji="0" lang="pl-PL" sz="1400" b="1" i="0" u="none" strike="noStrike" cap="none" normalizeH="0" baseline="0" dirty="0" smtClean="0">
              <a:ln>
                <a:noFill/>
              </a:ln>
              <a:solidFill>
                <a:srgbClr val="C00000"/>
              </a:solidFill>
              <a:effectLst/>
              <a:latin typeface="Comic Sans MS" pitchFamily="66" charset="0"/>
              <a:cs typeface="Arial" pitchFamily="34" charset="0"/>
            </a:endParaRPr>
          </a:p>
        </p:txBody>
      </p:sp>
    </p:spTree>
    <p:extLst>
      <p:ext uri="{BB962C8B-B14F-4D97-AF65-F5344CB8AC3E}">
        <p14:creationId xmlns="" xmlns:p14="http://schemas.microsoft.com/office/powerpoint/2010/main" val="4009106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2536" y="260648"/>
            <a:ext cx="9766804" cy="1324736"/>
          </a:xfrm>
        </p:spPr>
        <p:txBody>
          <a:bodyPr>
            <a:normAutofit fontScale="90000"/>
          </a:bodyPr>
          <a:lstStyle/>
          <a:p>
            <a:r>
              <a:rPr lang="pl-PL" b="1" dirty="0" smtClean="0"/>
              <a:t>Marsz </a:t>
            </a:r>
            <a:r>
              <a:rPr lang="pl-PL" b="1" dirty="0" err="1" smtClean="0">
                <a:latin typeface="Segoe Script" pitchFamily="34" charset="0"/>
              </a:rPr>
              <a:t>Nordic</a:t>
            </a:r>
            <a:r>
              <a:rPr lang="pl-PL" b="1" dirty="0" smtClean="0">
                <a:latin typeface="Segoe Script" pitchFamily="34" charset="0"/>
              </a:rPr>
              <a:t> </a:t>
            </a:r>
            <a:r>
              <a:rPr lang="pl-PL" b="1" dirty="0" err="1" smtClean="0">
                <a:latin typeface="Segoe Script" pitchFamily="34" charset="0"/>
              </a:rPr>
              <a:t>Walking</a:t>
            </a:r>
            <a:r>
              <a:rPr lang="pl-PL" b="1" dirty="0" smtClean="0">
                <a:latin typeface="Segoe Script" pitchFamily="34" charset="0"/>
              </a:rPr>
              <a:t> </a:t>
            </a:r>
            <a:r>
              <a:rPr lang="pl-PL" b="1" dirty="0" smtClean="0"/>
              <a:t>jako głos </a:t>
            </a:r>
            <a:r>
              <a:rPr lang="pl-PL" sz="4000" b="1" dirty="0" smtClean="0"/>
              <a:t>młodych obywateli w sprawach globalnych</a:t>
            </a:r>
            <a:endParaRPr lang="pl-PL" sz="4000" b="1" dirty="0"/>
          </a:p>
        </p:txBody>
      </p:sp>
      <p:pic>
        <p:nvPicPr>
          <p:cNvPr id="5122" name="Picture 2" descr="J:\MAAMA\pah\fotografie PAH\images (1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46660" y="5301208"/>
            <a:ext cx="1077926" cy="990402"/>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11960" y="1985144"/>
            <a:ext cx="5112567" cy="3834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Prostokąt 2"/>
          <p:cNvSpPr/>
          <p:nvPr/>
        </p:nvSpPr>
        <p:spPr>
          <a:xfrm>
            <a:off x="0" y="2204864"/>
            <a:ext cx="4283968" cy="5109091"/>
          </a:xfrm>
          <a:prstGeom prst="rect">
            <a:avLst/>
          </a:prstGeom>
        </p:spPr>
        <p:txBody>
          <a:bodyPr wrap="square">
            <a:spAutoFit/>
          </a:bodyPr>
          <a:lstStyle/>
          <a:p>
            <a:endParaRPr lang="pl-PL" dirty="0"/>
          </a:p>
          <a:p>
            <a:r>
              <a:rPr lang="pl-PL" sz="2000" dirty="0" smtClean="0"/>
              <a:t>„</a:t>
            </a:r>
            <a:r>
              <a:rPr lang="pl-PL" sz="2000" b="1" dirty="0" smtClean="0">
                <a:solidFill>
                  <a:srgbClr val="002060"/>
                </a:solidFill>
                <a:latin typeface="Segoe Print" pitchFamily="2" charset="0"/>
              </a:rPr>
              <a:t>Być może zmierzamy w stronę świata tak zupełnie nowego                    i odmiennego, że dotychczasowe doświadczenia historii okażą się niewystarczające, aby go pojąć                          i móc się w nim poruszać.                          </a:t>
            </a:r>
            <a:r>
              <a:rPr lang="pl-PL" sz="2000" b="1" dirty="0" smtClean="0">
                <a:solidFill>
                  <a:schemeClr val="accent1">
                    <a:lumMod val="50000"/>
                  </a:schemeClr>
                </a:solidFill>
                <a:latin typeface="Segoe Print" pitchFamily="2" charset="0"/>
              </a:rPr>
              <a:t>W każdym razie świat,                      w którym wchodzimy, jest Planetą Wielkiej Szansy…” </a:t>
            </a:r>
          </a:p>
          <a:p>
            <a:endParaRPr lang="pl-PL" b="1" dirty="0" smtClean="0">
              <a:solidFill>
                <a:srgbClr val="002060"/>
              </a:solidFill>
              <a:latin typeface="Segoe Print" pitchFamily="2" charset="0"/>
            </a:endParaRPr>
          </a:p>
          <a:p>
            <a:endParaRPr lang="pl-PL" b="1" dirty="0">
              <a:solidFill>
                <a:srgbClr val="002060"/>
              </a:solidFill>
              <a:latin typeface="Segoe Print" pitchFamily="2" charset="0"/>
            </a:endParaRPr>
          </a:p>
          <a:p>
            <a:endParaRPr lang="pl-PL" dirty="0" smtClean="0"/>
          </a:p>
          <a:p>
            <a:endParaRPr lang="pl-PL" dirty="0"/>
          </a:p>
          <a:p>
            <a:endParaRPr lang="pl-PL" dirty="0"/>
          </a:p>
          <a:p>
            <a:endParaRPr lang="pl-PL" dirty="0"/>
          </a:p>
        </p:txBody>
      </p:sp>
      <p:sp>
        <p:nvSpPr>
          <p:cNvPr id="4" name="pole tekstowe 3"/>
          <p:cNvSpPr txBox="1"/>
          <p:nvPr/>
        </p:nvSpPr>
        <p:spPr>
          <a:xfrm>
            <a:off x="323528" y="6281235"/>
            <a:ext cx="9145016" cy="461665"/>
          </a:xfrm>
          <a:prstGeom prst="rect">
            <a:avLst/>
          </a:prstGeom>
          <a:noFill/>
        </p:spPr>
        <p:txBody>
          <a:bodyPr wrap="square" rtlCol="0">
            <a:spAutoFit/>
          </a:bodyPr>
          <a:lstStyle/>
          <a:p>
            <a:r>
              <a:rPr lang="pl-PL" sz="2400" b="1" dirty="0" smtClean="0">
                <a:solidFill>
                  <a:schemeClr val="accent6">
                    <a:lumMod val="50000"/>
                  </a:schemeClr>
                </a:solidFill>
              </a:rPr>
              <a:t>Opiekun Szkolnego Klubu </a:t>
            </a:r>
            <a:r>
              <a:rPr lang="pl-PL" sz="2400" b="1" dirty="0" err="1" smtClean="0">
                <a:solidFill>
                  <a:schemeClr val="accent6">
                    <a:lumMod val="50000"/>
                  </a:schemeClr>
                </a:solidFill>
              </a:rPr>
              <a:t>Nordic</a:t>
            </a:r>
            <a:r>
              <a:rPr lang="pl-PL" sz="2400" b="1" dirty="0" smtClean="0">
                <a:solidFill>
                  <a:schemeClr val="accent6">
                    <a:lumMod val="50000"/>
                  </a:schemeClr>
                </a:solidFill>
              </a:rPr>
              <a:t> </a:t>
            </a:r>
            <a:r>
              <a:rPr lang="pl-PL" sz="2400" b="1" dirty="0" err="1" smtClean="0">
                <a:solidFill>
                  <a:schemeClr val="accent6">
                    <a:lumMod val="50000"/>
                  </a:schemeClr>
                </a:solidFill>
              </a:rPr>
              <a:t>Walking</a:t>
            </a:r>
            <a:r>
              <a:rPr lang="pl-PL" sz="2400" b="1" dirty="0" smtClean="0">
                <a:solidFill>
                  <a:schemeClr val="accent6">
                    <a:lumMod val="50000"/>
                  </a:schemeClr>
                </a:solidFill>
              </a:rPr>
              <a:t>-p. Edyta Załęska-Magda</a:t>
            </a:r>
            <a:endParaRPr lang="pl-PL" sz="2400" b="1" dirty="0">
              <a:solidFill>
                <a:schemeClr val="accent6">
                  <a:lumMod val="50000"/>
                </a:schemeClr>
              </a:solidFill>
            </a:endParaRPr>
          </a:p>
        </p:txBody>
      </p:sp>
      <p:sp>
        <p:nvSpPr>
          <p:cNvPr id="7" name="Prostokąt 6"/>
          <p:cNvSpPr/>
          <p:nvPr/>
        </p:nvSpPr>
        <p:spPr>
          <a:xfrm>
            <a:off x="827584" y="5517232"/>
            <a:ext cx="4572000" cy="646331"/>
          </a:xfrm>
          <a:prstGeom prst="rect">
            <a:avLst/>
          </a:prstGeom>
        </p:spPr>
        <p:txBody>
          <a:bodyPr>
            <a:spAutoFit/>
          </a:bodyPr>
          <a:lstStyle/>
          <a:p>
            <a:endParaRPr lang="pl-PL" i="1" dirty="0" smtClean="0"/>
          </a:p>
          <a:p>
            <a:r>
              <a:rPr lang="pl-PL" i="1" dirty="0" smtClean="0"/>
              <a:t>Ryszard Kapuściński</a:t>
            </a:r>
            <a:endParaRPr lang="pl-PL" i="1" dirty="0"/>
          </a:p>
        </p:txBody>
      </p:sp>
    </p:spTree>
    <p:extLst>
      <p:ext uri="{BB962C8B-B14F-4D97-AF65-F5344CB8AC3E}">
        <p14:creationId xmlns="" xmlns:p14="http://schemas.microsoft.com/office/powerpoint/2010/main" val="28921519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endParaRPr lang="pl-PL"/>
          </a:p>
        </p:txBody>
      </p:sp>
      <p:sp>
        <p:nvSpPr>
          <p:cNvPr id="3" name="Tytuł 2"/>
          <p:cNvSpPr>
            <a:spLocks noGrp="1"/>
          </p:cNvSpPr>
          <p:nvPr>
            <p:ph type="title"/>
          </p:nvPr>
        </p:nvSpPr>
        <p:spPr/>
        <p:txBody>
          <a:bodyPr/>
          <a:lstStyle/>
          <a:p>
            <a:endParaRPr lang="pl-PL"/>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0629900" cy="7258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2942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3304" y="1729691"/>
            <a:ext cx="7408333" cy="3450696"/>
          </a:xfrm>
        </p:spPr>
        <p:txBody>
          <a:bodyPr>
            <a:normAutofit/>
          </a:bodyPr>
          <a:lstStyle/>
          <a:p>
            <a:r>
              <a:rPr lang="pl-PL" sz="2400" b="1" dirty="0"/>
              <a:t>Gimnazjum nr 1 im. Papieża Jana Pawła II </a:t>
            </a:r>
            <a:r>
              <a:rPr lang="pl-PL" sz="2400" b="1" dirty="0" smtClean="0"/>
              <a:t>                              w Nowej </a:t>
            </a:r>
            <a:r>
              <a:rPr lang="pl-PL" sz="2400" b="1" dirty="0"/>
              <a:t>Dębie </a:t>
            </a:r>
            <a:r>
              <a:rPr lang="pl-PL" sz="2400" dirty="0"/>
              <a:t>w rocznym projekcie we </a:t>
            </a:r>
            <a:r>
              <a:rPr lang="pl-PL" sz="2400" dirty="0" smtClean="0"/>
              <a:t>współpracy                       </a:t>
            </a:r>
            <a:r>
              <a:rPr lang="pl-PL" sz="2400" dirty="0"/>
              <a:t>z Polską Akcją Humanitarną : </a:t>
            </a:r>
            <a:r>
              <a:rPr lang="pl-PL" sz="2400" dirty="0" smtClean="0"/>
              <a:t>„ </a:t>
            </a:r>
            <a:r>
              <a:rPr lang="pl-PL" sz="2400" i="1" dirty="0" smtClean="0"/>
              <a:t>Aktywne </a:t>
            </a:r>
            <a:r>
              <a:rPr lang="pl-PL" sz="2400" i="1" dirty="0"/>
              <a:t>szkoły na rzecz globalnej </a:t>
            </a:r>
            <a:r>
              <a:rPr lang="pl-PL" sz="2400" i="1" dirty="0" smtClean="0"/>
              <a:t>odpowiedzialności ” </a:t>
            </a:r>
            <a:r>
              <a:rPr lang="pl-PL" sz="3200" i="1" dirty="0">
                <a:latin typeface="Rage Italic" pitchFamily="66" charset="0"/>
              </a:rPr>
              <a:t>– </a:t>
            </a:r>
            <a:r>
              <a:rPr lang="pl-PL" sz="3200" b="1" dirty="0">
                <a:latin typeface="Rage Italic" pitchFamily="66" charset="0"/>
              </a:rPr>
              <a:t>podsumowanie</a:t>
            </a:r>
          </a:p>
        </p:txBody>
      </p:sp>
      <p:sp>
        <p:nvSpPr>
          <p:cNvPr id="2" name="Tytuł 1"/>
          <p:cNvSpPr>
            <a:spLocks noGrp="1"/>
          </p:cNvSpPr>
          <p:nvPr>
            <p:ph type="title"/>
          </p:nvPr>
        </p:nvSpPr>
        <p:spPr>
          <a:xfrm>
            <a:off x="-310723" y="332656"/>
            <a:ext cx="9094683" cy="1117662"/>
          </a:xfrm>
        </p:spPr>
        <p:txBody>
          <a:bodyPr>
            <a:normAutofit fontScale="90000"/>
          </a:bodyPr>
          <a:lstStyle/>
          <a:p>
            <a:r>
              <a:rPr lang="pl-PL" b="1" dirty="0">
                <a:latin typeface="Segoe Print" pitchFamily="2" charset="0"/>
              </a:rPr>
              <a:t>„</a:t>
            </a:r>
            <a:r>
              <a:rPr lang="pl-PL" b="1" i="1" dirty="0">
                <a:latin typeface="Segoe Print" pitchFamily="2" charset="0"/>
              </a:rPr>
              <a:t>Zmień styl </a:t>
            </a:r>
            <a:r>
              <a:rPr lang="pl-PL" b="1" i="1" dirty="0" smtClean="0">
                <a:latin typeface="Segoe Print" pitchFamily="2" charset="0"/>
              </a:rPr>
              <a:t>życia,  </a:t>
            </a:r>
            <a:r>
              <a:rPr lang="pl-PL" b="1" i="1" dirty="0">
                <a:latin typeface="Segoe Print" pitchFamily="2" charset="0"/>
              </a:rPr>
              <a:t>a zmniejszysz </a:t>
            </a:r>
            <a:r>
              <a:rPr lang="pl-PL" b="1" i="1" dirty="0" smtClean="0">
                <a:latin typeface="Segoe Print" pitchFamily="2" charset="0"/>
              </a:rPr>
              <a:t>                         głód </a:t>
            </a:r>
            <a:r>
              <a:rPr lang="pl-PL" b="1" i="1" dirty="0">
                <a:latin typeface="Segoe Print" pitchFamily="2" charset="0"/>
              </a:rPr>
              <a:t>na świecie</a:t>
            </a:r>
            <a:r>
              <a:rPr lang="pl-PL" b="1" i="1" dirty="0" smtClean="0">
                <a:latin typeface="Segoe Print" pitchFamily="2" charset="0"/>
              </a:rPr>
              <a:t>…”</a:t>
            </a:r>
            <a:endParaRPr lang="pl-PL" i="1" dirty="0">
              <a:latin typeface="Segoe Print" pitchFamily="2" charset="0"/>
            </a:endParaRPr>
          </a:p>
        </p:txBody>
      </p:sp>
      <p:pic>
        <p:nvPicPr>
          <p:cNvPr id="4" name="Obraz 3" descr="DSCN6422.JPG"/>
          <p:cNvPicPr/>
          <p:nvPr/>
        </p:nvPicPr>
        <p:blipFill>
          <a:blip r:embed="rId2" cstate="print"/>
          <a:stretch>
            <a:fillRect/>
          </a:stretch>
        </p:blipFill>
        <p:spPr>
          <a:xfrm>
            <a:off x="200262" y="3455039"/>
            <a:ext cx="4104456" cy="3170919"/>
          </a:xfrm>
          <a:prstGeom prst="rect">
            <a:avLst/>
          </a:prstGeom>
          <a:ln>
            <a:noFill/>
          </a:ln>
          <a:effectLst>
            <a:outerShdw blurRad="292100" dist="139700" dir="2700000" algn="tl" rotWithShape="0">
              <a:srgbClr val="333333">
                <a:alpha val="65000"/>
              </a:srgbClr>
            </a:outerShdw>
          </a:effectLst>
        </p:spPr>
      </p:pic>
      <p:pic>
        <p:nvPicPr>
          <p:cNvPr id="5" name="Picture 2" descr="c:\Users\bibliotekarz01\Desktop\PAH II Półrocze\024546de77695f9fbc1c035ebd48286c_w_0_h_0_c_0.jpg"/>
          <p:cNvPicPr>
            <a:picLocks noChangeAspect="1" noChangeArrowheads="1"/>
          </p:cNvPicPr>
          <p:nvPr/>
        </p:nvPicPr>
        <p:blipFill>
          <a:blip r:embed="rId3" cstate="print"/>
          <a:srcRect/>
          <a:stretch>
            <a:fillRect/>
          </a:stretch>
        </p:blipFill>
        <p:spPr bwMode="auto">
          <a:xfrm>
            <a:off x="7501493" y="908720"/>
            <a:ext cx="1403648" cy="1977232"/>
          </a:xfrm>
          <a:prstGeom prst="rect">
            <a:avLst/>
          </a:prstGeom>
          <a:noFill/>
        </p:spPr>
      </p:pic>
      <p:sp>
        <p:nvSpPr>
          <p:cNvPr id="6" name="Prostokąt 5"/>
          <p:cNvSpPr/>
          <p:nvPr/>
        </p:nvSpPr>
        <p:spPr>
          <a:xfrm>
            <a:off x="4499992" y="3848394"/>
            <a:ext cx="4283968" cy="2123658"/>
          </a:xfrm>
          <a:prstGeom prst="rect">
            <a:avLst/>
          </a:prstGeom>
        </p:spPr>
        <p:txBody>
          <a:bodyPr wrap="square">
            <a:spAutoFit/>
          </a:bodyPr>
          <a:lstStyle/>
          <a:p>
            <a:r>
              <a:rPr lang="pl-PL" b="1" dirty="0" smtClean="0"/>
              <a:t> </a:t>
            </a:r>
            <a:r>
              <a:rPr lang="pl-PL" b="1" dirty="0"/>
              <a:t>Projekt współfinansowany przez Szwajcarię w ramach szwajcarskiego programu współpracy z nowymi krajami </a:t>
            </a:r>
            <a:r>
              <a:rPr lang="pl-PL" b="1" dirty="0" smtClean="0"/>
              <a:t>członkowskimi </a:t>
            </a:r>
            <a:r>
              <a:rPr lang="pl-PL" b="1" dirty="0"/>
              <a:t>Unii </a:t>
            </a:r>
            <a:r>
              <a:rPr lang="pl-PL" b="1" dirty="0" smtClean="0"/>
              <a:t>Europejskiej</a:t>
            </a:r>
            <a:endParaRPr lang="pl-PL" dirty="0" smtClean="0"/>
          </a:p>
          <a:p>
            <a:endParaRPr lang="pl-PL" dirty="0"/>
          </a:p>
          <a:p>
            <a:endParaRPr lang="pl-PL" dirty="0" smtClean="0"/>
          </a:p>
          <a:p>
            <a:r>
              <a:rPr lang="pl-PL" sz="2400" b="1" dirty="0" smtClean="0">
                <a:solidFill>
                  <a:srgbClr val="00B050"/>
                </a:solidFill>
                <a:latin typeface="Segoe Print" pitchFamily="2" charset="0"/>
              </a:rPr>
              <a:t>Czy uzyskamy tytuł </a:t>
            </a:r>
            <a:endParaRPr lang="pl-PL" sz="2400" b="1" dirty="0">
              <a:solidFill>
                <a:srgbClr val="00B050"/>
              </a:solidFill>
              <a:latin typeface="Segoe Print" pitchFamily="2" charset="0"/>
            </a:endParaRPr>
          </a:p>
        </p:txBody>
      </p:sp>
      <p:sp>
        <p:nvSpPr>
          <p:cNvPr id="7" name="Prostokąt 6"/>
          <p:cNvSpPr/>
          <p:nvPr/>
        </p:nvSpPr>
        <p:spPr>
          <a:xfrm>
            <a:off x="4788024" y="5972052"/>
            <a:ext cx="4088454" cy="461665"/>
          </a:xfrm>
          <a:prstGeom prst="rect">
            <a:avLst/>
          </a:prstGeom>
          <a:noFill/>
        </p:spPr>
        <p:txBody>
          <a:bodyPr wrap="square" lIns="91440" tIns="45720" rIns="91440" bIns="45720">
            <a:spAutoFit/>
          </a:bodyPr>
          <a:lstStyle/>
          <a:p>
            <a:pPr algn="ctr"/>
            <a:r>
              <a:rPr lang="pl-PL" sz="2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Segoe Print" pitchFamily="2" charset="0"/>
              </a:rPr>
              <a:t>Szkoły Humanitarnej</a:t>
            </a:r>
            <a:r>
              <a:rPr lang="pl-PL" sz="2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Segoe Print" pitchFamily="2" charset="0"/>
              </a:rPr>
              <a:t>?</a:t>
            </a:r>
            <a:endParaRPr lang="pl-PL" sz="2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 xmlns:p14="http://schemas.microsoft.com/office/powerpoint/2010/main" val="2465749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8520" y="5445224"/>
            <a:ext cx="9252520" cy="764703"/>
          </a:xfrm>
        </p:spPr>
        <p:txBody>
          <a:bodyPr>
            <a:normAutofit fontScale="25000" lnSpcReduction="20000"/>
          </a:bodyPr>
          <a:lstStyle/>
          <a:p>
            <a:endParaRPr lang="pl-PL" dirty="0" smtClean="0"/>
          </a:p>
          <a:p>
            <a:endParaRPr lang="pl-PL" dirty="0"/>
          </a:p>
          <a:p>
            <a:endParaRPr lang="pl-PL" dirty="0" smtClean="0"/>
          </a:p>
          <a:p>
            <a:endParaRPr lang="pl-PL" dirty="0"/>
          </a:p>
          <a:p>
            <a:endParaRPr lang="pl-PL" dirty="0" smtClean="0"/>
          </a:p>
          <a:p>
            <a:r>
              <a:rPr lang="pl-PL" sz="9600" b="1" dirty="0" smtClean="0">
                <a:solidFill>
                  <a:schemeClr val="tx2">
                    <a:lumMod val="50000"/>
                  </a:schemeClr>
                </a:solidFill>
              </a:rPr>
              <a:t>Opracowanie materiałów informacyjnych i przygotowanie prezentacji</a:t>
            </a:r>
            <a:r>
              <a:rPr lang="pl-PL" sz="9600" b="1" dirty="0" smtClean="0"/>
              <a:t>:   koordynator projektu Renata Konefał</a:t>
            </a:r>
            <a:endParaRPr lang="pl-PL" sz="9600" b="1" dirty="0"/>
          </a:p>
          <a:p>
            <a:endParaRPr lang="pl-PL" b="1" dirty="0" smtClean="0"/>
          </a:p>
          <a:p>
            <a:endParaRPr lang="pl-PL" b="1"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a:p>
            <a:endParaRPr lang="pl-PL" dirty="0" smtClean="0"/>
          </a:p>
          <a:p>
            <a:endParaRPr lang="pl-PL" dirty="0"/>
          </a:p>
        </p:txBody>
      </p:sp>
      <p:sp>
        <p:nvSpPr>
          <p:cNvPr id="2" name="Tytuł 1"/>
          <p:cNvSpPr>
            <a:spLocks noGrp="1"/>
          </p:cNvSpPr>
          <p:nvPr>
            <p:ph type="title"/>
          </p:nvPr>
        </p:nvSpPr>
        <p:spPr/>
        <p:txBody>
          <a:bodyPr>
            <a:normAutofit fontScale="90000"/>
          </a:bodyPr>
          <a:lstStyle/>
          <a:p>
            <a:r>
              <a:rPr lang="pl-PL" b="1" dirty="0" smtClean="0">
                <a:latin typeface="Segoe Print" pitchFamily="2" charset="0"/>
              </a:rPr>
              <a:t>Ty też możesz mieć wpływ na losy świata….</a:t>
            </a:r>
            <a:endParaRPr lang="pl-PL" b="1" dirty="0">
              <a:latin typeface="Segoe Print" pitchFamily="2" charset="0"/>
            </a:endParaRPr>
          </a:p>
        </p:txBody>
      </p:sp>
      <p:pic>
        <p:nvPicPr>
          <p:cNvPr id="3074" name="Picture 2" descr="J:\MAAMA\pah\fotografie PAH\images (9) - Kopi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91679" y="1801116"/>
            <a:ext cx="6378749" cy="35720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44373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7556" y="1484784"/>
            <a:ext cx="8492916" cy="5373237"/>
          </a:xfrm>
        </p:spPr>
        <p:txBody>
          <a:bodyPr>
            <a:normAutofit fontScale="85000" lnSpcReduction="20000"/>
          </a:bodyPr>
          <a:lstStyle/>
          <a:p>
            <a:r>
              <a:rPr lang="pl-PL" b="1" dirty="0">
                <a:solidFill>
                  <a:srgbClr val="7030A0"/>
                </a:solidFill>
              </a:rPr>
              <a:t>Dlaczego kraje globalnego Południa potrzebują pomocy </a:t>
            </a:r>
            <a:r>
              <a:rPr lang="pl-PL" b="1" dirty="0" smtClean="0">
                <a:solidFill>
                  <a:srgbClr val="7030A0"/>
                </a:solidFill>
              </a:rPr>
              <a:t>humanitarnej?</a:t>
            </a:r>
            <a:endParaRPr lang="pl-PL" b="1" dirty="0">
              <a:solidFill>
                <a:srgbClr val="7030A0"/>
              </a:solidFill>
            </a:endParaRPr>
          </a:p>
          <a:p>
            <a:r>
              <a:rPr lang="pl-PL" sz="1900" i="1" dirty="0"/>
              <a:t>motto: </a:t>
            </a:r>
            <a:endParaRPr lang="pl-PL" sz="1900" i="1" dirty="0" smtClean="0"/>
          </a:p>
          <a:p>
            <a:r>
              <a:rPr lang="pl-PL" sz="2100" dirty="0" smtClean="0"/>
              <a:t>„</a:t>
            </a:r>
            <a:r>
              <a:rPr lang="pl-PL" sz="2100" b="1" i="1" dirty="0" smtClean="0"/>
              <a:t>Czynić </a:t>
            </a:r>
            <a:r>
              <a:rPr lang="pl-PL" sz="2100" b="1" i="1" dirty="0"/>
              <a:t>świat jeszcze bardziej sprawiedliwym, to znaczy dokładać wszelkich starań, aby nie było dzieci niedożywionych , bez możliwości </a:t>
            </a:r>
            <a:r>
              <a:rPr lang="pl-PL" sz="2100" b="1" i="1" dirty="0" smtClean="0"/>
              <a:t>kształcenia </a:t>
            </a:r>
            <a:r>
              <a:rPr lang="pl-PL" sz="2100" b="1" i="1" dirty="0"/>
              <a:t>i </a:t>
            </a:r>
            <a:r>
              <a:rPr lang="pl-PL" sz="2100" b="1" i="1" dirty="0" smtClean="0"/>
              <a:t>wychowania…”              								</a:t>
            </a:r>
            <a:r>
              <a:rPr lang="pl-PL" sz="1600" b="1" i="1" dirty="0" smtClean="0"/>
              <a:t>Jan </a:t>
            </a:r>
            <a:r>
              <a:rPr lang="pl-PL" sz="1600" b="1" i="1" dirty="0"/>
              <a:t>Paweł </a:t>
            </a:r>
            <a:r>
              <a:rPr lang="pl-PL" sz="1600" b="1" i="1" dirty="0" smtClean="0"/>
              <a:t>II</a:t>
            </a:r>
          </a:p>
          <a:p>
            <a:endParaRPr lang="pl-PL" sz="1900" b="1" i="1" dirty="0" smtClean="0"/>
          </a:p>
          <a:p>
            <a:pPr marL="0" indent="0">
              <a:buNone/>
            </a:pPr>
            <a:r>
              <a:rPr lang="pl-PL" sz="2100" b="1" dirty="0" smtClean="0"/>
              <a:t>Cele:</a:t>
            </a:r>
            <a:endParaRPr lang="pl-PL" sz="2100" dirty="0" smtClean="0"/>
          </a:p>
          <a:p>
            <a:r>
              <a:rPr lang="pl-PL" sz="1900" dirty="0" smtClean="0"/>
              <a:t>-Chcemy poznać rzeczywistość krajów globalnego Południa –bez uproszczeń i schematów-na przykładach wybranych państw i zagadnień:</a:t>
            </a:r>
          </a:p>
          <a:p>
            <a:pPr lvl="0">
              <a:buFont typeface="Wingdings" pitchFamily="2" charset="2"/>
              <a:buChar char="q"/>
            </a:pPr>
            <a:r>
              <a:rPr lang="pl-PL" sz="1900" dirty="0" smtClean="0"/>
              <a:t>Dostęp do edukacji-Afganistan</a:t>
            </a:r>
          </a:p>
          <a:p>
            <a:pPr lvl="0">
              <a:buFont typeface="Wingdings" pitchFamily="2" charset="2"/>
              <a:buChar char="q"/>
            </a:pPr>
            <a:r>
              <a:rPr lang="pl-PL" sz="1900" dirty="0" smtClean="0"/>
              <a:t>Dostęp do wody </a:t>
            </a:r>
          </a:p>
          <a:p>
            <a:pPr lvl="0">
              <a:buFont typeface="Wingdings" pitchFamily="2" charset="2"/>
              <a:buChar char="q"/>
            </a:pPr>
            <a:r>
              <a:rPr lang="pl-PL" sz="1900" dirty="0" smtClean="0"/>
              <a:t>Dostęp do żywności ( w II półroczu przyczyny głodu na świecie)</a:t>
            </a:r>
          </a:p>
          <a:p>
            <a:r>
              <a:rPr lang="pl-PL" sz="1900" dirty="0" smtClean="0"/>
              <a:t>-Chcemy wiedzieć i rozumieć, czym jest pomoc humanitarna, kiedy i gdzie była pomoc humanitarna udzielana- na przykładzie działalności Polskiej Akcji Humanitarnej </a:t>
            </a:r>
          </a:p>
          <a:p>
            <a:r>
              <a:rPr lang="pl-PL" sz="1900" dirty="0" smtClean="0"/>
              <a:t>chcemy dowiedzieć się, kiedy  pomoc humanitarna   jest adekwatna do potrzeb</a:t>
            </a:r>
          </a:p>
          <a:p>
            <a:endParaRPr lang="pl-PL" sz="1900" b="1" i="1" dirty="0" smtClean="0"/>
          </a:p>
          <a:p>
            <a:endParaRPr lang="pl-PL" sz="1900" i="1" dirty="0"/>
          </a:p>
          <a:p>
            <a:r>
              <a:rPr lang="pl-PL" sz="2100" b="1" i="1" dirty="0" smtClean="0">
                <a:solidFill>
                  <a:srgbClr val="7030A0"/>
                </a:solidFill>
              </a:rPr>
              <a:t> Koordynatorzy projektu: </a:t>
            </a:r>
            <a:r>
              <a:rPr lang="pl-PL" sz="2100" b="1" i="1" dirty="0" smtClean="0">
                <a:solidFill>
                  <a:schemeClr val="tx2">
                    <a:lumMod val="75000"/>
                  </a:schemeClr>
                </a:solidFill>
              </a:rPr>
              <a:t>p</a:t>
            </a:r>
            <a:r>
              <a:rPr lang="pl-PL" sz="2100" b="1" i="1" dirty="0" smtClean="0">
                <a:solidFill>
                  <a:srgbClr val="7030A0"/>
                </a:solidFill>
              </a:rPr>
              <a:t>. </a:t>
            </a:r>
            <a:r>
              <a:rPr lang="pl-PL" sz="2100" b="1" i="1" dirty="0" smtClean="0">
                <a:solidFill>
                  <a:schemeClr val="bg2">
                    <a:lumMod val="25000"/>
                  </a:schemeClr>
                </a:solidFill>
              </a:rPr>
              <a:t>Renata Konefał,  p. Anna Gurdak</a:t>
            </a:r>
          </a:p>
          <a:p>
            <a:r>
              <a:rPr lang="pl-PL" sz="2100" b="1" i="1" dirty="0" smtClean="0">
                <a:solidFill>
                  <a:schemeClr val="accent3">
                    <a:lumMod val="50000"/>
                  </a:schemeClr>
                </a:solidFill>
              </a:rPr>
              <a:t>Koordynatorzy uczniowscy</a:t>
            </a:r>
            <a:r>
              <a:rPr lang="pl-PL" sz="2100" i="1" dirty="0" smtClean="0">
                <a:solidFill>
                  <a:schemeClr val="accent3">
                    <a:lumMod val="50000"/>
                  </a:schemeClr>
                </a:solidFill>
              </a:rPr>
              <a:t>:</a:t>
            </a:r>
          </a:p>
          <a:p>
            <a:r>
              <a:rPr lang="pl-PL" sz="2100" b="1" i="1" dirty="0" smtClean="0"/>
              <a:t>Izabela Kotulska</a:t>
            </a:r>
          </a:p>
          <a:p>
            <a:r>
              <a:rPr lang="pl-PL" sz="2100" b="1" i="1" dirty="0" smtClean="0"/>
              <a:t>Przemysław Wit</a:t>
            </a:r>
            <a:endParaRPr lang="pl-PL" sz="2100" b="1" dirty="0"/>
          </a:p>
        </p:txBody>
      </p:sp>
      <p:sp>
        <p:nvSpPr>
          <p:cNvPr id="2" name="Tytuł 1"/>
          <p:cNvSpPr>
            <a:spLocks noGrp="1"/>
          </p:cNvSpPr>
          <p:nvPr>
            <p:ph type="title"/>
          </p:nvPr>
        </p:nvSpPr>
        <p:spPr>
          <a:xfrm>
            <a:off x="518237" y="254758"/>
            <a:ext cx="8625763" cy="1320800"/>
          </a:xfrm>
        </p:spPr>
        <p:txBody>
          <a:bodyPr>
            <a:normAutofit/>
          </a:bodyPr>
          <a:lstStyle/>
          <a:p>
            <a:pPr algn="ctr"/>
            <a:r>
              <a:rPr lang="pl-PL" b="1" dirty="0" smtClean="0">
                <a:solidFill>
                  <a:srgbClr val="002060"/>
                </a:solidFill>
              </a:rPr>
              <a:t>Realizacja projektu w I półroczu</a:t>
            </a:r>
            <a:endParaRPr lang="pl-PL" b="1" dirty="0">
              <a:solidFill>
                <a:srgbClr val="002060"/>
              </a:solidFill>
            </a:endParaRPr>
          </a:p>
        </p:txBody>
      </p:sp>
      <p:pic>
        <p:nvPicPr>
          <p:cNvPr id="12290" name="Picture 2" descr="C:\Users\Acer\Desktop\pah\fotografie PAH\images (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5240" y="5214587"/>
            <a:ext cx="1504414" cy="15102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41618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8916" y="1772816"/>
            <a:ext cx="4292841" cy="5350233"/>
          </a:xfrm>
        </p:spPr>
        <p:txBody>
          <a:bodyPr>
            <a:normAutofit fontScale="92500" lnSpcReduction="10000"/>
          </a:bodyPr>
          <a:lstStyle/>
          <a:p>
            <a:pPr lvl="0">
              <a:spcBef>
                <a:spcPts val="0"/>
              </a:spcBef>
              <a:buFont typeface="Wingdings" pitchFamily="2" charset="2"/>
              <a:buChar char="Ø"/>
            </a:pPr>
            <a:r>
              <a:rPr lang="pl-PL" sz="2000" b="1" dirty="0">
                <a:solidFill>
                  <a:schemeClr val="accent2">
                    <a:lumMod val="50000"/>
                  </a:schemeClr>
                </a:solidFill>
              </a:rPr>
              <a:t>Opracowanie </a:t>
            </a:r>
            <a:r>
              <a:rPr lang="pl-PL" sz="2000" b="1" dirty="0" smtClean="0">
                <a:solidFill>
                  <a:schemeClr val="accent2">
                    <a:lumMod val="50000"/>
                  </a:schemeClr>
                </a:solidFill>
              </a:rPr>
              <a:t>projektu                                          </a:t>
            </a:r>
            <a:r>
              <a:rPr lang="pl-PL" sz="2000" b="1" dirty="0">
                <a:solidFill>
                  <a:schemeClr val="accent2">
                    <a:lumMod val="50000"/>
                  </a:schemeClr>
                </a:solidFill>
              </a:rPr>
              <a:t>i organizacja apelu </a:t>
            </a:r>
            <a:r>
              <a:rPr lang="pl-PL" sz="2000" b="1" dirty="0" smtClean="0">
                <a:solidFill>
                  <a:schemeClr val="accent2">
                    <a:lumMod val="50000"/>
                  </a:schemeClr>
                </a:solidFill>
              </a:rPr>
              <a:t>dla całej szkoły</a:t>
            </a:r>
            <a:r>
              <a:rPr lang="pl-PL" sz="2000" dirty="0" smtClean="0">
                <a:solidFill>
                  <a:prstClr val="black"/>
                </a:solidFill>
              </a:rPr>
              <a:t> mającego </a:t>
            </a:r>
            <a:r>
              <a:rPr lang="pl-PL" sz="2000" dirty="0">
                <a:solidFill>
                  <a:prstClr val="black"/>
                </a:solidFill>
              </a:rPr>
              <a:t>na celu zapoznanie </a:t>
            </a:r>
            <a:r>
              <a:rPr lang="pl-PL" sz="2000" dirty="0" smtClean="0">
                <a:solidFill>
                  <a:prstClr val="black"/>
                </a:solidFill>
              </a:rPr>
              <a:t>                   z </a:t>
            </a:r>
            <a:r>
              <a:rPr lang="pl-PL" sz="2000" dirty="0">
                <a:solidFill>
                  <a:prstClr val="black"/>
                </a:solidFill>
              </a:rPr>
              <a:t>problematyką edukacji </a:t>
            </a:r>
            <a:r>
              <a:rPr lang="pl-PL" sz="2000" dirty="0" smtClean="0">
                <a:solidFill>
                  <a:prstClr val="black"/>
                </a:solidFill>
              </a:rPr>
              <a:t>globalnej                   i wskazanie </a:t>
            </a:r>
            <a:r>
              <a:rPr lang="pl-PL" sz="2000" b="1" i="1" dirty="0" smtClean="0">
                <a:solidFill>
                  <a:prstClr val="black"/>
                </a:solidFill>
              </a:rPr>
              <a:t>znaczenia </a:t>
            </a:r>
            <a:r>
              <a:rPr lang="pl-PL" sz="2000" b="1" i="1" dirty="0">
                <a:solidFill>
                  <a:prstClr val="black"/>
                </a:solidFill>
              </a:rPr>
              <a:t>działań jednostki wpływających na zmianę życia mieszkańców globalnego </a:t>
            </a:r>
            <a:r>
              <a:rPr lang="pl-PL" sz="2000" b="1" i="1" dirty="0" smtClean="0">
                <a:solidFill>
                  <a:prstClr val="black"/>
                </a:solidFill>
              </a:rPr>
              <a:t>Południa</a:t>
            </a:r>
          </a:p>
          <a:p>
            <a:pPr marL="0" lvl="0" indent="0">
              <a:spcBef>
                <a:spcPts val="0"/>
              </a:spcBef>
              <a:buNone/>
            </a:pPr>
            <a:endParaRPr lang="pl-PL" sz="2000" dirty="0" smtClean="0">
              <a:solidFill>
                <a:prstClr val="black"/>
              </a:solidFill>
            </a:endParaRPr>
          </a:p>
          <a:p>
            <a:pPr lvl="0">
              <a:spcBef>
                <a:spcPts val="0"/>
              </a:spcBef>
              <a:buFont typeface="Wingdings" pitchFamily="2" charset="2"/>
              <a:buChar char="Ø"/>
            </a:pPr>
            <a:r>
              <a:rPr lang="pl-PL" sz="2000" b="1" dirty="0" smtClean="0">
                <a:solidFill>
                  <a:schemeClr val="accent2">
                    <a:lumMod val="50000"/>
                  </a:schemeClr>
                </a:solidFill>
              </a:rPr>
              <a:t>Zapoznanie </a:t>
            </a:r>
            <a:r>
              <a:rPr lang="pl-PL" sz="2000" b="1" dirty="0">
                <a:solidFill>
                  <a:schemeClr val="accent2">
                    <a:lumMod val="50000"/>
                  </a:schemeClr>
                </a:solidFill>
              </a:rPr>
              <a:t>z rzeczywistością krajów globalnego </a:t>
            </a:r>
            <a:r>
              <a:rPr lang="pl-PL" sz="2000" b="1" dirty="0" smtClean="0">
                <a:solidFill>
                  <a:schemeClr val="accent2">
                    <a:lumMod val="50000"/>
                  </a:schemeClr>
                </a:solidFill>
              </a:rPr>
              <a:t>Południa-</a:t>
            </a:r>
            <a:r>
              <a:rPr lang="pl-PL" sz="2000" dirty="0">
                <a:solidFill>
                  <a:schemeClr val="accent2">
                    <a:lumMod val="50000"/>
                  </a:schemeClr>
                </a:solidFill>
              </a:rPr>
              <a:t/>
            </a:r>
            <a:br>
              <a:rPr lang="pl-PL" sz="2000" dirty="0">
                <a:solidFill>
                  <a:schemeClr val="accent2">
                    <a:lumMod val="50000"/>
                  </a:schemeClr>
                </a:solidFill>
              </a:rPr>
            </a:br>
            <a:r>
              <a:rPr lang="pl-PL" sz="2000" dirty="0">
                <a:solidFill>
                  <a:prstClr val="black"/>
                </a:solidFill>
              </a:rPr>
              <a:t>przesłanie linków z informacjami dotyczącymi zagadnień edukacji globalnej do zainteresowanych uczniów (dwie grupy warsztatowe</a:t>
            </a:r>
            <a:r>
              <a:rPr lang="pl-PL" sz="2000" dirty="0" smtClean="0">
                <a:solidFill>
                  <a:prstClr val="black"/>
                </a:solidFill>
              </a:rPr>
              <a:t>)</a:t>
            </a:r>
          </a:p>
          <a:p>
            <a:pPr lvl="0">
              <a:spcBef>
                <a:spcPts val="0"/>
              </a:spcBef>
              <a:buFont typeface="Wingdings" pitchFamily="2" charset="2"/>
              <a:buChar char="Ø"/>
            </a:pPr>
            <a:endParaRPr lang="pl-PL" sz="2000" dirty="0">
              <a:solidFill>
                <a:prstClr val="black"/>
              </a:solidFill>
            </a:endParaRPr>
          </a:p>
          <a:p>
            <a:pPr lvl="0">
              <a:spcBef>
                <a:spcPts val="0"/>
              </a:spcBef>
              <a:buFont typeface="Wingdings" pitchFamily="2" charset="2"/>
              <a:buChar char="Ø"/>
            </a:pPr>
            <a:r>
              <a:rPr lang="pl-PL" sz="2000" b="1" dirty="0" smtClean="0">
                <a:solidFill>
                  <a:schemeClr val="accent2">
                    <a:lumMod val="50000"/>
                  </a:schemeClr>
                </a:solidFill>
              </a:rPr>
              <a:t>Spotkania w grupach projektowych z koordynatoram</a:t>
            </a:r>
            <a:r>
              <a:rPr lang="pl-PL" sz="2000" dirty="0" smtClean="0">
                <a:solidFill>
                  <a:prstClr val="black"/>
                </a:solidFill>
              </a:rPr>
              <a:t>i-cały rok</a:t>
            </a:r>
            <a:r>
              <a:rPr lang="pl-PL" sz="2000" dirty="0">
                <a:solidFill>
                  <a:prstClr val="black"/>
                </a:solidFill>
              </a:rPr>
              <a:t/>
            </a:r>
            <a:br>
              <a:rPr lang="pl-PL" sz="2000" dirty="0">
                <a:solidFill>
                  <a:prstClr val="black"/>
                </a:solidFill>
              </a:rPr>
            </a:br>
            <a:endParaRPr lang="pl-PL" sz="2000" dirty="0"/>
          </a:p>
        </p:txBody>
      </p:sp>
      <p:sp>
        <p:nvSpPr>
          <p:cNvPr id="2" name="Tytuł 1"/>
          <p:cNvSpPr>
            <a:spLocks noGrp="1"/>
          </p:cNvSpPr>
          <p:nvPr>
            <p:ph type="title"/>
          </p:nvPr>
        </p:nvSpPr>
        <p:spPr/>
        <p:txBody>
          <a:bodyPr/>
          <a:lstStyle/>
          <a:p>
            <a:r>
              <a:rPr lang="pl-PL" b="1" dirty="0" smtClean="0"/>
              <a:t>Działania projektowe</a:t>
            </a:r>
            <a:endParaRPr lang="pl-PL" b="1"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3968" y="1660523"/>
            <a:ext cx="4671645" cy="52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76637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p:cNvPicPr>
          <p:nvPr>
            <p:ph idx="1"/>
          </p:nvPr>
        </p:nvPicPr>
        <p:blipFill>
          <a:blip r:embed="rId2" cstate="print"/>
          <a:stretch>
            <a:fillRect/>
          </a:stretch>
        </p:blipFill>
        <p:spPr>
          <a:xfrm>
            <a:off x="395536" y="2562720"/>
            <a:ext cx="3960827" cy="34584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ytuł 1"/>
          <p:cNvSpPr>
            <a:spLocks noGrp="1"/>
          </p:cNvSpPr>
          <p:nvPr>
            <p:ph type="title"/>
          </p:nvPr>
        </p:nvSpPr>
        <p:spPr>
          <a:xfrm>
            <a:off x="560491" y="476672"/>
            <a:ext cx="8229600" cy="1252728"/>
          </a:xfrm>
        </p:spPr>
        <p:txBody>
          <a:bodyPr>
            <a:normAutofit fontScale="90000"/>
          </a:bodyPr>
          <a:lstStyle/>
          <a:p>
            <a:r>
              <a:rPr lang="pl-PL" b="1" dirty="0" smtClean="0"/>
              <a:t>Wystawa: </a:t>
            </a:r>
            <a:r>
              <a:rPr lang="pl-PL" b="1" dirty="0" smtClean="0">
                <a:latin typeface="Segoe Print" pitchFamily="2" charset="0"/>
              </a:rPr>
              <a:t>Rzeczywistość krajów globalnego Południa</a:t>
            </a:r>
            <a:endParaRPr lang="pl-PL" b="1" dirty="0">
              <a:latin typeface="Segoe Print" pitchFamily="2" charset="0"/>
            </a:endParaRPr>
          </a:p>
        </p:txBody>
      </p:sp>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0032" y="2520047"/>
            <a:ext cx="3967933" cy="36007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chemeClr val="accent1"/>
                </a:solidFill>
              </a14:hiddenFill>
            </a:ext>
          </a:extLst>
        </p:spPr>
      </p:pic>
      <p:sp>
        <p:nvSpPr>
          <p:cNvPr id="3" name="pole tekstowe 2"/>
          <p:cNvSpPr txBox="1"/>
          <p:nvPr/>
        </p:nvSpPr>
        <p:spPr>
          <a:xfrm>
            <a:off x="611560" y="6413778"/>
            <a:ext cx="8352928" cy="461665"/>
          </a:xfrm>
          <a:prstGeom prst="rect">
            <a:avLst/>
          </a:prstGeom>
          <a:noFill/>
        </p:spPr>
        <p:txBody>
          <a:bodyPr wrap="square" rtlCol="0">
            <a:spAutoFit/>
          </a:bodyPr>
          <a:lstStyle/>
          <a:p>
            <a:r>
              <a:rPr lang="pl-PL" sz="2400" b="1" dirty="0" smtClean="0">
                <a:solidFill>
                  <a:schemeClr val="tx2">
                    <a:lumMod val="50000"/>
                  </a:schemeClr>
                </a:solidFill>
              </a:rPr>
              <a:t>Przygotowanie wystawy :</a:t>
            </a:r>
            <a:r>
              <a:rPr lang="pl-PL" sz="2400" b="1" dirty="0" err="1" smtClean="0">
                <a:solidFill>
                  <a:schemeClr val="tx2">
                    <a:lumMod val="50000"/>
                  </a:schemeClr>
                </a:solidFill>
              </a:rPr>
              <a:t>p.Ewa</a:t>
            </a:r>
            <a:r>
              <a:rPr lang="pl-PL" sz="2400" b="1" dirty="0" smtClean="0">
                <a:solidFill>
                  <a:schemeClr val="tx2">
                    <a:lumMod val="50000"/>
                  </a:schemeClr>
                </a:solidFill>
              </a:rPr>
              <a:t> </a:t>
            </a:r>
            <a:r>
              <a:rPr lang="pl-PL" sz="2400" b="1" dirty="0" err="1" smtClean="0">
                <a:solidFill>
                  <a:schemeClr val="tx2">
                    <a:lumMod val="50000"/>
                  </a:schemeClr>
                </a:solidFill>
              </a:rPr>
              <a:t>Siwczuk</a:t>
            </a:r>
            <a:r>
              <a:rPr lang="pl-PL" sz="2400" b="1" dirty="0" smtClean="0">
                <a:solidFill>
                  <a:schemeClr val="tx2">
                    <a:lumMod val="50000"/>
                  </a:schemeClr>
                </a:solidFill>
              </a:rPr>
              <a:t> -Cyma</a:t>
            </a:r>
            <a:endParaRPr lang="pl-PL" sz="2400" b="1" dirty="0">
              <a:solidFill>
                <a:schemeClr val="tx2">
                  <a:lumMod val="50000"/>
                </a:schemeClr>
              </a:solidFill>
            </a:endParaRPr>
          </a:p>
        </p:txBody>
      </p:sp>
    </p:spTree>
    <p:extLst>
      <p:ext uri="{BB962C8B-B14F-4D97-AF65-F5344CB8AC3E}">
        <p14:creationId xmlns="" xmlns:p14="http://schemas.microsoft.com/office/powerpoint/2010/main" val="2475164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t>Adekwatna i nieadekwatna pomoc humanitarna-warsztaty</a:t>
            </a:r>
            <a:endParaRPr lang="pl-PL" b="1" dirty="0"/>
          </a:p>
        </p:txBody>
      </p:sp>
      <p:pic>
        <p:nvPicPr>
          <p:cNvPr id="3074" name="Picture 2" descr="J:\warsztaty\Warsztaty p.Konefał\DSCN722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56941" y="1772816"/>
            <a:ext cx="3770291" cy="2865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 name="Picture 4" descr="J:\warsztaty\Warsztaty p.Konefał\DSCN727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742905"/>
            <a:ext cx="3024336" cy="2480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3" descr="C:\Users\Acer\Desktop\IIB PAH\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43608" y="4365104"/>
            <a:ext cx="3539978" cy="2353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4" descr="J:\warsztaty\6-9.12.2013\DSCN752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60032" y="4149079"/>
            <a:ext cx="3528403" cy="2646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Prostokąt 2"/>
          <p:cNvSpPr/>
          <p:nvPr/>
        </p:nvSpPr>
        <p:spPr>
          <a:xfrm>
            <a:off x="3335922" y="2148006"/>
            <a:ext cx="2021019" cy="2031325"/>
          </a:xfrm>
          <a:prstGeom prst="rect">
            <a:avLst/>
          </a:prstGeom>
        </p:spPr>
        <p:txBody>
          <a:bodyPr wrap="square">
            <a:spAutoFit/>
          </a:bodyPr>
          <a:lstStyle/>
          <a:p>
            <a:r>
              <a:rPr lang="pl-PL" b="1" dirty="0" smtClean="0">
                <a:solidFill>
                  <a:schemeClr val="tx2">
                    <a:lumMod val="50000"/>
                  </a:schemeClr>
                </a:solidFill>
              </a:rPr>
              <a:t>Koordynatorzy projektu  przeprowadzili              12 godzin  </a:t>
            </a:r>
            <a:r>
              <a:rPr lang="pl-PL" b="1" dirty="0">
                <a:solidFill>
                  <a:schemeClr val="tx2">
                    <a:lumMod val="50000"/>
                  </a:schemeClr>
                </a:solidFill>
              </a:rPr>
              <a:t>zegarowych warsztatów wśród ponad 70 uczniów</a:t>
            </a:r>
          </a:p>
        </p:txBody>
      </p:sp>
    </p:spTree>
    <p:extLst>
      <p:ext uri="{BB962C8B-B14F-4D97-AF65-F5344CB8AC3E}">
        <p14:creationId xmlns="" xmlns:p14="http://schemas.microsoft.com/office/powerpoint/2010/main" val="2185841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73764" y="396411"/>
            <a:ext cx="8246708" cy="1320800"/>
          </a:xfrm>
        </p:spPr>
        <p:txBody>
          <a:bodyPr>
            <a:normAutofit fontScale="90000"/>
          </a:bodyPr>
          <a:lstStyle/>
          <a:p>
            <a:pPr algn="ctr"/>
            <a:r>
              <a:rPr lang="pl-PL" b="1" dirty="0" smtClean="0"/>
              <a:t>Pomoc humanitarna. Jak mądrze pomagać ?-warsztaty</a:t>
            </a:r>
            <a:endParaRPr lang="pl-PL" b="1" dirty="0"/>
          </a:p>
        </p:txBody>
      </p:sp>
      <p:pic>
        <p:nvPicPr>
          <p:cNvPr id="2050" name="Picture 2" descr="J:\warsztaty\Warsztaty p.Gurdak\DSCN713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0" y="1742846"/>
            <a:ext cx="3319338" cy="2876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J:\warsztaty\Warsztaty p.Gurdak\DSCN714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744413"/>
            <a:ext cx="3096344" cy="36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3" name="Picture 5" descr="J:\warsztaty\Warsztaty p.Gurdak\DSCN714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91680" y="4015229"/>
            <a:ext cx="3127445" cy="2642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Obraz 5" descr="DSCN7290.JPG"/>
          <p:cNvPicPr>
            <a:picLocks noChangeAspect="1"/>
          </p:cNvPicPr>
          <p:nvPr/>
        </p:nvPicPr>
        <p:blipFill>
          <a:blip r:embed="rId5" cstate="print"/>
          <a:stretch>
            <a:fillRect/>
          </a:stretch>
        </p:blipFill>
        <p:spPr>
          <a:xfrm>
            <a:off x="5690293" y="4026939"/>
            <a:ext cx="3508238" cy="2635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8062494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ształt fali">
  <a:themeElements>
    <a:clrScheme name="Kształt fal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Kształt fal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ształt fal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2087</TotalTime>
  <Words>1388</Words>
  <Application>Microsoft Office PowerPoint</Application>
  <PresentationFormat>Pokaz na ekranie (4:3)</PresentationFormat>
  <Paragraphs>268</Paragraphs>
  <Slides>40</Slides>
  <Notes>3</Notes>
  <HiddenSlides>0</HiddenSlides>
  <MMClips>1</MMClips>
  <ScaleCrop>false</ScaleCrop>
  <HeadingPairs>
    <vt:vector size="4" baseType="variant">
      <vt:variant>
        <vt:lpstr>Motyw</vt:lpstr>
      </vt:variant>
      <vt:variant>
        <vt:i4>1</vt:i4>
      </vt:variant>
      <vt:variant>
        <vt:lpstr>Tytuły slajdów</vt:lpstr>
      </vt:variant>
      <vt:variant>
        <vt:i4>40</vt:i4>
      </vt:variant>
    </vt:vector>
  </HeadingPairs>
  <TitlesOfParts>
    <vt:vector size="41" baseType="lpstr">
      <vt:lpstr>Kształt fali</vt:lpstr>
      <vt:lpstr>Slajd 1</vt:lpstr>
      <vt:lpstr>Slajd 2</vt:lpstr>
      <vt:lpstr>„Moja święta hinduska rodzina…”</vt:lpstr>
      <vt:lpstr>„Zmień styl życia,  a zmniejszysz                          głód na świecie…”</vt:lpstr>
      <vt:lpstr>Realizacja projektu w I półroczu</vt:lpstr>
      <vt:lpstr>Działania projektowe</vt:lpstr>
      <vt:lpstr>Wystawa: Rzeczywistość krajów globalnego Południa</vt:lpstr>
      <vt:lpstr>Adekwatna i nieadekwatna pomoc humanitarna-warsztaty</vt:lpstr>
      <vt:lpstr>Pomoc humanitarna. Jak mądrze pomagać ?-warsztaty</vt:lpstr>
      <vt:lpstr>Konkurs plastyczny z edukacji globalnej</vt:lpstr>
      <vt:lpstr>Wypowiedź afrykańskiej pisarki przeciw stereotypom-spotkanie warsztatowe</vt:lpstr>
      <vt:lpstr>Spotkanie z... Zambią</vt:lpstr>
      <vt:lpstr>Dostęp do wody…warsztaty                            z trenerem PAH-u</vt:lpstr>
      <vt:lpstr>Wolontariat. Tak trzymaj. Edycja 2013’ –SMK Zaleszany</vt:lpstr>
      <vt:lpstr>Realizacja projektu w II półroczu</vt:lpstr>
      <vt:lpstr>Działania projektowe w II półroczu</vt:lpstr>
      <vt:lpstr>Spotkanie dyskusyjne</vt:lpstr>
      <vt:lpstr>Obchody Światowego Dnia Wody</vt:lpstr>
      <vt:lpstr>Co sześć sekund z powodu głodu umiera na naszej planecie jedno dziecko…</vt:lpstr>
      <vt:lpstr>Slajd 20</vt:lpstr>
      <vt:lpstr>Fashion Revolution Day,czyli… odpowiedzialna moda?</vt:lpstr>
      <vt:lpstr>Zanim kupisz modne wytarte jeansy…</vt:lpstr>
      <vt:lpstr>Maszyna do piaskowania</vt:lpstr>
      <vt:lpstr>Co ja mogę zrobić?</vt:lpstr>
      <vt:lpstr>Slajd 25</vt:lpstr>
      <vt:lpstr>Nawiązanie współpracy z Polską Koalicją Sprawiedliwego Handlu</vt:lpstr>
      <vt:lpstr>Uznaj swoją odpowiedzialność-     Fair Trade </vt:lpstr>
      <vt:lpstr>Clean Clothes-                                            podpisz petycję!</vt:lpstr>
      <vt:lpstr>Organizacja konkursu szkolnego: Sprawiedliwy Handel a Fair Trade </vt:lpstr>
      <vt:lpstr>Spotkanie warsztatowe z Panią Joanną Sadecką -Kurnik </vt:lpstr>
      <vt:lpstr>Przeprowadzenie dwóch spotkań  warsztatowych                             z zakresu świadomych wyborów konsumenckich                                        i Sprawiedliwego Handlu</vt:lpstr>
      <vt:lpstr>Slajd 32</vt:lpstr>
      <vt:lpstr>Świadomy konsument, czyli…</vt:lpstr>
      <vt:lpstr>„ Studnia w Sudanie Południowym ”- przygotowanie recenzji gry </vt:lpstr>
      <vt:lpstr>Opracowanie scenariusza lekcji godziny wychowawczej-Sprawiedliwy Handel a świadome wybory konsumenckie</vt:lpstr>
      <vt:lpstr>Odezwa do mieszkańców                             Nowej Dęby </vt:lpstr>
      <vt:lpstr>Slajd 37</vt:lpstr>
      <vt:lpstr>Marsz Nordic Walking jako głos młodych obywateli w sprawach globalnych</vt:lpstr>
      <vt:lpstr>Slajd 39</vt:lpstr>
      <vt:lpstr>Ty też możesz mieć wpływ na losy świata….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Acer</dc:creator>
  <cp:lastModifiedBy>bibliotekarz01</cp:lastModifiedBy>
  <cp:revision>70</cp:revision>
  <dcterms:created xsi:type="dcterms:W3CDTF">2014-05-27T18:37:02Z</dcterms:created>
  <dcterms:modified xsi:type="dcterms:W3CDTF">2014-06-06T07:16:42Z</dcterms:modified>
</cp:coreProperties>
</file>