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8"/>
  </p:notesMasterIdLst>
  <p:sldIdLst>
    <p:sldId id="256" r:id="rId2"/>
    <p:sldId id="257" r:id="rId3"/>
    <p:sldId id="267" r:id="rId4"/>
    <p:sldId id="268" r:id="rId5"/>
    <p:sldId id="272" r:id="rId6"/>
    <p:sldId id="258" r:id="rId7"/>
    <p:sldId id="269" r:id="rId8"/>
    <p:sldId id="259" r:id="rId9"/>
    <p:sldId id="262" r:id="rId10"/>
    <p:sldId id="266" r:id="rId11"/>
    <p:sldId id="273" r:id="rId12"/>
    <p:sldId id="263" r:id="rId13"/>
    <p:sldId id="260" r:id="rId14"/>
    <p:sldId id="264" r:id="rId15"/>
    <p:sldId id="261" r:id="rId16"/>
    <p:sldId id="265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1" autoAdjust="0"/>
    <p:restoredTop sz="86323" autoAdjust="0"/>
  </p:normalViewPr>
  <p:slideViewPr>
    <p:cSldViewPr snapToGrid="0">
      <p:cViewPr varScale="1">
        <p:scale>
          <a:sx n="81" d="100"/>
          <a:sy n="81" d="100"/>
        </p:scale>
        <p:origin x="-102" y="-6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2034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8444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10181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8978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9953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376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807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5261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486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794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48106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1450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86119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3069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03145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03732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42556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69208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95959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51986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17333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09457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51880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9655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85328" y="591121"/>
            <a:ext cx="7315200" cy="3255264"/>
          </a:xfrm>
        </p:spPr>
        <p:txBody>
          <a:bodyPr/>
          <a:lstStyle/>
          <a:p>
            <a:r>
              <a:rPr lang="pl-PL" b="1" dirty="0">
                <a:latin typeface="Comic Sans MS" pitchFamily="66" charset="0"/>
              </a:rPr>
              <a:t>Aktywne szkoły na rzecz globalnej odpowiedzialności</a:t>
            </a:r>
            <a:r>
              <a:rPr lang="pl-PL" b="1" dirty="0">
                <a:latin typeface="Franklin Gothic Medium"/>
              </a:rPr>
              <a:t> 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700" dirty="0">
                <a:latin typeface="Comic Sans MS" pitchFamily="66" charset="0"/>
              </a:rPr>
              <a:t>Polska Akcja Humanitarna</a:t>
            </a:r>
            <a:r>
              <a:rPr lang="pl-PL" sz="2700" dirty="0"/>
              <a:t> </a:t>
            </a:r>
          </a:p>
        </p:txBody>
      </p:sp>
      <p:pic>
        <p:nvPicPr>
          <p:cNvPr id="4" name="Obraz 3" descr="pobr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0971" y="2903162"/>
            <a:ext cx="4816803" cy="3860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SCN6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3524" y="478964"/>
            <a:ext cx="4003531" cy="3009252"/>
          </a:xfrm>
          <a:prstGeom prst="rect">
            <a:avLst/>
          </a:prstGeom>
        </p:spPr>
      </p:pic>
      <p:pic>
        <p:nvPicPr>
          <p:cNvPr id="6" name="Obraz 5" descr="DSCN6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5561" y="3638770"/>
            <a:ext cx="3978275" cy="2990630"/>
          </a:xfrm>
          <a:prstGeom prst="rect">
            <a:avLst/>
          </a:prstGeom>
        </p:spPr>
      </p:pic>
      <p:pic>
        <p:nvPicPr>
          <p:cNvPr id="7" name="Obraz 6" descr="DSCN6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7353" y="3629238"/>
            <a:ext cx="3990137" cy="3000162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-528638" y="2357438"/>
            <a:ext cx="4957763" cy="92868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  <a:t>Nasi opiekunowie 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  <a:t>Pan </a:t>
            </a:r>
            <a:r>
              <a:rPr lang="pl-PL" sz="2800" b="1" dirty="0" smtClean="0">
                <a:solidFill>
                  <a:schemeClr val="bg1"/>
                </a:solidFill>
                <a:latin typeface="Comic Sans MS" pitchFamily="66" charset="0"/>
              </a:rPr>
              <a:t>Piotrek</a:t>
            </a:r>
            <a: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chemeClr val="bg1"/>
                </a:solidFill>
                <a:latin typeface="Comic Sans MS" pitchFamily="66" charset="0"/>
              </a:rPr>
              <a:t>i Pani Kamila</a:t>
            </a:r>
            <a:endParaRPr lang="pl-P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889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5750" y="1123837"/>
            <a:ext cx="3814763" cy="4601183"/>
          </a:xfrm>
        </p:spPr>
        <p:txBody>
          <a:bodyPr/>
          <a:lstStyle/>
          <a:p>
            <a:pPr algn="ctr"/>
            <a:r>
              <a:rPr lang="pl-PL" dirty="0" smtClean="0">
                <a:latin typeface="Comic Sans MS" pitchFamily="66" charset="0"/>
              </a:rPr>
              <a:t>Spotkanie z wolontariuszami z Kenii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DSCN6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7956" y="631741"/>
            <a:ext cx="7466369" cy="5597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64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65509" y="602196"/>
            <a:ext cx="6828366" cy="5121275"/>
          </a:xfrm>
        </p:spPr>
      </p:pic>
      <p:pic>
        <p:nvPicPr>
          <p:cNvPr id="5" name="Obraz 4" descr="DSCN6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829" y="3290738"/>
            <a:ext cx="4253945" cy="3189006"/>
          </a:xfrm>
          <a:prstGeom prst="rect">
            <a:avLst/>
          </a:prstGeom>
        </p:spPr>
      </p:pic>
      <p:pic>
        <p:nvPicPr>
          <p:cNvPr id="6" name="Obraz 5" descr="DSCN67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066" y="137467"/>
            <a:ext cx="4280583" cy="3216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0131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omic Sans MS" pitchFamily="66" charset="0"/>
              </a:rPr>
              <a:t>4 </a:t>
            </a:r>
            <a:r>
              <a:rPr lang="pl-PL" b="1" dirty="0" smtClean="0">
                <a:latin typeface="Comic Sans MS" pitchFamily="66" charset="0"/>
              </a:rPr>
              <a:t>października</a:t>
            </a:r>
            <a:r>
              <a:rPr lang="pl-PL" b="1" dirty="0">
                <a:latin typeface="Comic Sans MS" pitchFamily="66" charset="0"/>
              </a:rPr>
              <a:t/>
            </a:r>
            <a:br>
              <a:rPr lang="pl-PL" b="1" dirty="0">
                <a:latin typeface="Comic Sans MS" pitchFamily="66" charset="0"/>
              </a:rPr>
            </a:br>
            <a:r>
              <a:rPr lang="pl-PL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pl-PL" b="1" u="sng" dirty="0">
                <a:latin typeface="Comic Sans MS" pitchFamily="66" charset="0"/>
              </a:rPr>
              <a:t>Dzień III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>
                <a:latin typeface="Comic Sans MS" pitchFamily="66" charset="0"/>
              </a:rPr>
              <a:t>Praktyczna wiedza o temacie: pomoc humanitarna </a:t>
            </a:r>
          </a:p>
          <a:p>
            <a:r>
              <a:rPr lang="pl-PL" sz="3200" dirty="0">
                <a:latin typeface="Comic Sans MS" pitchFamily="66" charset="0"/>
              </a:rPr>
              <a:t>Praca metodą projektu- spotkanie z metodyczką</a:t>
            </a:r>
          </a:p>
          <a:p>
            <a:r>
              <a:rPr lang="pl-PL" sz="3200" dirty="0">
                <a:latin typeface="Comic Sans MS" pitchFamily="66" charset="0"/>
              </a:rPr>
              <a:t>Metoda projektu w edukacji globalnej</a:t>
            </a:r>
          </a:p>
          <a:p>
            <a:r>
              <a:rPr lang="pl-PL" sz="3200" dirty="0">
                <a:latin typeface="Comic Sans MS" pitchFamily="66" charset="0"/>
              </a:rPr>
              <a:t>Spotkanie z kenijskimi pracownikami PAH w Sudanie Południowym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463665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SCN6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0517" y="628651"/>
            <a:ext cx="3462944" cy="2600325"/>
          </a:xfrm>
          <a:prstGeom prst="rect">
            <a:avLst/>
          </a:prstGeom>
        </p:spPr>
      </p:pic>
      <p:pic>
        <p:nvPicPr>
          <p:cNvPr id="6" name="Obraz 5" descr="DSCN6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800" y="613465"/>
            <a:ext cx="3626588" cy="2721077"/>
          </a:xfrm>
          <a:prstGeom prst="rect">
            <a:avLst/>
          </a:prstGeom>
        </p:spPr>
      </p:pic>
      <p:pic>
        <p:nvPicPr>
          <p:cNvPr id="8" name="Obraz 7" descr="DSCN65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2335" y="2312440"/>
            <a:ext cx="3087702" cy="4116935"/>
          </a:xfrm>
          <a:prstGeom prst="rect">
            <a:avLst/>
          </a:prstGeom>
        </p:spPr>
      </p:pic>
      <p:pic>
        <p:nvPicPr>
          <p:cNvPr id="9" name="Obraz 8" descr="DSCN66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95343" y="3515870"/>
            <a:ext cx="4676981" cy="312781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614489" y="0"/>
            <a:ext cx="615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Comic Sans MS" pitchFamily="66" charset="0"/>
              </a:rPr>
              <a:t>Budujemy mosty w </a:t>
            </a:r>
            <a:r>
              <a:rPr lang="pl-PL" sz="2800" b="1" dirty="0" err="1" smtClean="0">
                <a:latin typeface="Comic Sans MS" pitchFamily="66" charset="0"/>
              </a:rPr>
              <a:t>Haitii</a:t>
            </a:r>
            <a:r>
              <a:rPr lang="pl-PL" sz="2800" b="1" dirty="0" smtClean="0">
                <a:latin typeface="Comic Sans MS" pitchFamily="66" charset="0"/>
              </a:rPr>
              <a:t> i Japonii </a:t>
            </a:r>
            <a:endParaRPr lang="pl-PL" sz="2800" b="1" dirty="0">
              <a:latin typeface="Comic Sans MS" pitchFamily="66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577012" y="602217"/>
            <a:ext cx="7200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Comic Sans MS" pitchFamily="66" charset="0"/>
              </a:rPr>
              <a:t>Rozpoczęcie pracy </a:t>
            </a:r>
          </a:p>
          <a:p>
            <a:pPr algn="ctr"/>
            <a:r>
              <a:rPr lang="pl-PL" sz="3200" b="1" dirty="0" smtClean="0">
                <a:latin typeface="Comic Sans MS" pitchFamily="66" charset="0"/>
              </a:rPr>
              <a:t>nad projektem</a:t>
            </a:r>
            <a:endParaRPr lang="pl-PL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612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omic Sans MS" pitchFamily="66" charset="0"/>
              </a:rPr>
              <a:t>5 </a:t>
            </a:r>
            <a:r>
              <a:rPr lang="pl-PL" b="1" dirty="0" smtClean="0">
                <a:latin typeface="Comic Sans MS" pitchFamily="66" charset="0"/>
              </a:rPr>
              <a:t>października</a:t>
            </a:r>
            <a:r>
              <a:rPr lang="pl-PL" b="1" dirty="0">
                <a:latin typeface="Comic Sans MS" pitchFamily="66" charset="0"/>
              </a:rPr>
              <a:t/>
            </a:r>
            <a:br>
              <a:rPr lang="pl-PL" b="1" dirty="0">
                <a:latin typeface="Comic Sans MS" pitchFamily="66" charset="0"/>
              </a:rPr>
            </a:br>
            <a:r>
              <a:rPr lang="pl-PL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pl-PL" b="1" u="sng" dirty="0">
                <a:latin typeface="Comic Sans MS" pitchFamily="66" charset="0"/>
              </a:rPr>
              <a:t>Dzień IV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Calibri"/>
              </a:rPr>
              <a:t>Kodeks do spraw obrazów i informacji </a:t>
            </a:r>
          </a:p>
          <a:p>
            <a:pPr marL="0" indent="0">
              <a:buNone/>
            </a:pPr>
            <a:r>
              <a:rPr lang="pl-PL" dirty="0">
                <a:latin typeface="Calibri"/>
              </a:rPr>
              <a:t>Praca nad scenariuszem- przygotowanie prezentacji</a:t>
            </a:r>
          </a:p>
          <a:p>
            <a:pPr marL="0" indent="0">
              <a:buNone/>
            </a:pPr>
            <a:r>
              <a:rPr lang="pl-PL" dirty="0">
                <a:latin typeface="Calibri"/>
              </a:rPr>
              <a:t>Prezentacja projektów- wspólna sesja grup nauczycielskich i uczniowskich</a:t>
            </a:r>
          </a:p>
          <a:p>
            <a:pPr marL="0" indent="0">
              <a:buNone/>
            </a:pPr>
            <a:r>
              <a:rPr lang="pl-PL" dirty="0">
                <a:latin typeface="Calibri"/>
              </a:rPr>
              <a:t>Ewaluacja</a:t>
            </a:r>
          </a:p>
          <a:p>
            <a:pPr marL="0" indent="0">
              <a:buNone/>
            </a:pPr>
            <a:endParaRPr lang="pl-PL" dirty="0">
              <a:latin typeface="Calibri"/>
            </a:endParaRPr>
          </a:p>
          <a:p>
            <a:pPr marL="0" indent="0">
              <a:buNone/>
            </a:pPr>
            <a:r>
              <a:rPr lang="pl-PL" dirty="0">
                <a:latin typeface="Calibri"/>
              </a:rPr>
              <a:t>Zakończenie szkolenia</a:t>
            </a:r>
          </a:p>
        </p:txBody>
      </p:sp>
    </p:spTree>
    <p:extLst>
      <p:ext uri="{BB962C8B-B14F-4D97-AF65-F5344CB8AC3E}">
        <p14:creationId xmlns="" xmlns:p14="http://schemas.microsoft.com/office/powerpoint/2010/main" val="3727758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DSCN65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1846" y="694457"/>
            <a:ext cx="6828366" cy="5121275"/>
          </a:xfrm>
        </p:spPr>
      </p:pic>
      <p:pic>
        <p:nvPicPr>
          <p:cNvPr id="5" name="Obraz 4" descr="DSCN66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685" y="1345324"/>
            <a:ext cx="4035882" cy="3031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6879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Comic Sans MS" pitchFamily="66" charset="0"/>
              </a:rPr>
              <a:t>Warsztaty-spotkanie                  3o szkół</a:t>
            </a:r>
            <a:endParaRPr lang="pl-PL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38515" y="879485"/>
            <a:ext cx="7315200" cy="5120640"/>
          </a:xfrm>
        </p:spPr>
        <p:txBody>
          <a:bodyPr>
            <a:normAutofit/>
          </a:bodyPr>
          <a:lstStyle/>
          <a:p>
            <a:r>
              <a:rPr lang="pl-PL" b="1" dirty="0">
                <a:latin typeface="Segoe Print" pitchFamily="2" charset="0"/>
              </a:rPr>
              <a:t>Gdzie?: Kraków</a:t>
            </a:r>
          </a:p>
          <a:p>
            <a:r>
              <a:rPr lang="pl-PL" b="1" dirty="0">
                <a:latin typeface="Segoe Print" pitchFamily="2" charset="0"/>
              </a:rPr>
              <a:t>Kiedy? : 2-5 października 2013r.</a:t>
            </a:r>
          </a:p>
          <a:p>
            <a:r>
              <a:rPr lang="pl-PL" b="1" dirty="0">
                <a:latin typeface="Segoe Print" pitchFamily="2" charset="0"/>
              </a:rPr>
              <a:t>Po co ?: 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  </a:t>
            </a:r>
            <a:r>
              <a:rPr lang="pl-PL" dirty="0" smtClean="0">
                <a:latin typeface="Segoe Print" pitchFamily="2" charset="0"/>
              </a:rPr>
              <a:t>by </a:t>
            </a:r>
            <a:r>
              <a:rPr lang="pl-PL" dirty="0">
                <a:latin typeface="Segoe Print" pitchFamily="2" charset="0"/>
              </a:rPr>
              <a:t>dostrzec i zrozumieć globalne współzależności</a:t>
            </a:r>
          </a:p>
          <a:p>
            <a:pPr>
              <a:buFont typeface="Wingdings" pitchFamily="2" charset="2"/>
              <a:buChar char="v"/>
            </a:pPr>
            <a:r>
              <a:rPr lang="pl-PL" dirty="0">
                <a:latin typeface="Segoe Print" pitchFamily="2" charset="0"/>
              </a:rPr>
              <a:t>  </a:t>
            </a:r>
            <a:r>
              <a:rPr lang="pl-PL" dirty="0" smtClean="0">
                <a:latin typeface="Segoe Print" pitchFamily="2" charset="0"/>
              </a:rPr>
              <a:t>by </a:t>
            </a:r>
            <a:r>
              <a:rPr lang="pl-PL" dirty="0">
                <a:latin typeface="Segoe Print" pitchFamily="2" charset="0"/>
              </a:rPr>
              <a:t>nauczyć się podejmować  świadomych decyzji </a:t>
            </a:r>
          </a:p>
          <a:p>
            <a:pPr>
              <a:buFont typeface="Wingdings" pitchFamily="2" charset="2"/>
              <a:buChar char="v"/>
            </a:pPr>
            <a:r>
              <a:rPr lang="pl-PL" dirty="0">
                <a:latin typeface="Segoe Print" pitchFamily="2" charset="0"/>
              </a:rPr>
              <a:t>  </a:t>
            </a:r>
            <a:r>
              <a:rPr lang="pl-PL" dirty="0" smtClean="0">
                <a:latin typeface="Segoe Print" pitchFamily="2" charset="0"/>
              </a:rPr>
              <a:t>by </a:t>
            </a:r>
            <a:r>
              <a:rPr lang="pl-PL" dirty="0">
                <a:latin typeface="Segoe Print" pitchFamily="2" charset="0"/>
              </a:rPr>
              <a:t>poprawić jakość życia w krajach globalnego Południa</a:t>
            </a:r>
          </a:p>
          <a:p>
            <a:pPr>
              <a:buFont typeface="Wingdings" pitchFamily="2" charset="2"/>
              <a:buChar char="v"/>
            </a:pPr>
            <a:r>
              <a:rPr lang="pl-PL" dirty="0">
                <a:latin typeface="Segoe Print" pitchFamily="2" charset="0"/>
              </a:rPr>
              <a:t>  </a:t>
            </a:r>
            <a:r>
              <a:rPr lang="pl-PL" dirty="0" smtClean="0">
                <a:latin typeface="Segoe Print" pitchFamily="2" charset="0"/>
              </a:rPr>
              <a:t>by </a:t>
            </a:r>
            <a:r>
              <a:rPr lang="pl-PL" dirty="0">
                <a:latin typeface="Segoe Print" pitchFamily="2" charset="0"/>
              </a:rPr>
              <a:t>zapewnić zrównoważenie rozwoju</a:t>
            </a:r>
          </a:p>
          <a:p>
            <a:pPr>
              <a:buFont typeface="Wingdings" pitchFamily="2" charset="2"/>
              <a:buChar char="v"/>
            </a:pPr>
            <a:r>
              <a:rPr lang="pl-PL" dirty="0">
                <a:latin typeface="Segoe Print" pitchFamily="2" charset="0"/>
              </a:rPr>
              <a:t>  </a:t>
            </a:r>
            <a:r>
              <a:rPr lang="pl-PL" dirty="0" smtClean="0">
                <a:latin typeface="Segoe Print" pitchFamily="2" charset="0"/>
              </a:rPr>
              <a:t>by </a:t>
            </a:r>
            <a:r>
              <a:rPr lang="pl-PL" dirty="0">
                <a:latin typeface="Segoe Print" pitchFamily="2" charset="0"/>
              </a:rPr>
              <a:t>zbudować partnerskie relacje gospodarcze i społeczne pomiędzy krajami globalnej Północy i globalnego Południa</a:t>
            </a:r>
          </a:p>
        </p:txBody>
      </p:sp>
    </p:spTree>
    <p:extLst>
      <p:ext uri="{BB962C8B-B14F-4D97-AF65-F5344CB8AC3E}">
        <p14:creationId xmlns="" xmlns:p14="http://schemas.microsoft.com/office/powerpoint/2010/main" val="53515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"</a:t>
            </a:r>
            <a:r>
              <a:rPr lang="pl-PL" dirty="0" smtClean="0">
                <a:latin typeface="Comic Sans MS" pitchFamily="66" charset="0"/>
              </a:rPr>
              <a:t>Aktywne szkoły na rzecz globalnej odpowiedzialności".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400" b="1" dirty="0" smtClean="0">
                <a:latin typeface="Comic Sans MS" pitchFamily="66" charset="0"/>
              </a:rPr>
              <a:t>“Szkoła Humanitarna</a:t>
            </a:r>
            <a:r>
              <a:rPr lang="pl-PL" sz="2800" dirty="0" smtClean="0">
                <a:latin typeface="Comic Sans MS" pitchFamily="66" charset="0"/>
                <a:cs typeface="Times New Roman" pitchFamily="18" charset="0"/>
              </a:rPr>
              <a:t>” to roczny projekt edukacyjny, który w roku szkolnym 2013/2014 jest elementem większego projektu realizowanego pod nazwą "Aktywne szkoły na rzecz globalnej odpowiedzialności". </a:t>
            </a:r>
          </a:p>
          <a:p>
            <a:pPr algn="ctr">
              <a:buNone/>
            </a:pPr>
            <a:r>
              <a:rPr lang="pl-PL" sz="2800" dirty="0" smtClean="0">
                <a:latin typeface="Comic Sans MS" pitchFamily="66" charset="0"/>
                <a:cs typeface="Times New Roman" pitchFamily="18" charset="0"/>
              </a:rPr>
              <a:t>W tym roku projekt skierowany jest do szkół gimnazjalnych oraz ponadgimnazjalnych z województw: warmińsko-mazurskiego, podlaskiego, lubelskiego, podkarpackiego, małopolskiego oraz świętokrzyskiego.</a:t>
            </a:r>
          </a:p>
          <a:p>
            <a:pPr algn="ctr"/>
            <a:endParaRPr lang="pl-PL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5781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Comic Sans MS" pitchFamily="66" charset="0"/>
              </a:rPr>
              <a:t>H</a:t>
            </a:r>
            <a:r>
              <a:rPr lang="pl-PL" sz="3200" dirty="0" smtClean="0">
                <a:latin typeface="Comic Sans MS" pitchFamily="66" charset="0"/>
              </a:rPr>
              <a:t>armonogram projektu w roku szkolnym 2013/2014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3583459" y="642552"/>
            <a:ext cx="8318981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l-PL" sz="2000" b="1" dirty="0" smtClean="0"/>
              <a:t>   Wrzesień - październik 2013 - 3-dniowe szkolenie wprowadzające dla 2 nauczycieli i 2 uczniów z każdej szkoły.</a:t>
            </a:r>
          </a:p>
          <a:p>
            <a:pPr marL="342900" indent="-342900">
              <a:buFont typeface="Wingdings" pitchFamily="2" charset="2"/>
              <a:buChar char="v"/>
            </a:pPr>
            <a:endParaRPr lang="pl-PL" sz="2000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l-PL" sz="2000" b="1" dirty="0" smtClean="0"/>
              <a:t>    Październik 2013 - czerwiec 2014 - kurs e-</a:t>
            </a:r>
            <a:r>
              <a:rPr lang="pl-PL" sz="2000" b="1" dirty="0" err="1" smtClean="0"/>
              <a:t>learningowy</a:t>
            </a:r>
            <a:r>
              <a:rPr lang="pl-PL" sz="2000" b="1" dirty="0" smtClean="0"/>
              <a:t> dla nauczycieli wspierający merytorycznie pogłębianie wiedzy i realizację projektu.</a:t>
            </a:r>
          </a:p>
          <a:p>
            <a:pPr marL="342900" indent="-342900">
              <a:buFont typeface="Wingdings" pitchFamily="2" charset="2"/>
              <a:buChar char="v"/>
            </a:pPr>
            <a:endParaRPr lang="pl-PL" sz="2000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l-PL" sz="2000" b="1" dirty="0" smtClean="0"/>
              <a:t>Listopad 2013 - maj 2014 - działania projektowe w szkołach.</a:t>
            </a:r>
          </a:p>
          <a:p>
            <a:pPr marL="342900" indent="-342900">
              <a:buFont typeface="Wingdings" pitchFamily="2" charset="2"/>
              <a:buChar char="v"/>
            </a:pPr>
            <a:endParaRPr lang="pl-PL" sz="2000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l-PL" sz="2000" b="1" dirty="0" smtClean="0"/>
              <a:t>    Styczeń - luty 2013 – międzynarodowe seminarium dla nauczycieli mające na celu pogłębienie wiedzy z zakresów tematycznych oraz wymianę doświadczeń z realizacji projektu z udziałem przedstawicieli ORE, MEN.</a:t>
            </a:r>
          </a:p>
          <a:p>
            <a:pPr marL="342900" indent="-342900">
              <a:buFont typeface="Wingdings" pitchFamily="2" charset="2"/>
              <a:buChar char="v"/>
            </a:pPr>
            <a:endParaRPr lang="pl-PL" sz="2000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pl-PL" sz="2000" b="1" dirty="0" smtClean="0"/>
              <a:t>    Październik 2013 - maj 2014 - warsztaty dla uczniów prowadzone w szkołach przez trenerów PAH.</a:t>
            </a:r>
          </a:p>
          <a:p>
            <a:pPr marL="342900" indent="-342900">
              <a:buFont typeface="Wingdings" pitchFamily="2" charset="2"/>
              <a:buChar char="v"/>
            </a:pPr>
            <a:endParaRPr lang="pl-PL" sz="20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pl-PL" sz="2000" b="1" dirty="0" smtClean="0"/>
              <a:t>Czerwiec 2014 - dwudniowa konferencja podsumowująca działania szkół w projekcie z wręczeniem certyfikatów Szkoły Humanitarnej.</a:t>
            </a:r>
          </a:p>
          <a:p>
            <a:pPr marL="457200" indent="-457200">
              <a:buFont typeface="Wingdings" pitchFamily="2" charset="2"/>
              <a:buChar char="v"/>
            </a:pPr>
            <a:endParaRPr lang="pl-PL" sz="2000" b="1" dirty="0"/>
          </a:p>
          <a:p>
            <a:pPr marL="457200" indent="-457200">
              <a:buAutoNum type="arabicPeriod" startAt="6"/>
            </a:pPr>
            <a:endParaRPr lang="pl-PL" sz="2000" b="1" dirty="0" smtClean="0"/>
          </a:p>
          <a:p>
            <a:pPr marL="457200" indent="-457200">
              <a:buAutoNum type="arabicPeriod" startAt="6"/>
            </a:pPr>
            <a:endParaRPr lang="pl-PL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/>
              <a:t>motto: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”</a:t>
            </a:r>
            <a:r>
              <a:rPr lang="pl-PL" sz="2700" i="1" dirty="0"/>
              <a:t>Czynić świat jeszcze bardziej sprawiedliwym, to znaczy dokładać wszelkich starań, aby nie było dzieci niedożywionych , bez możliwości </a:t>
            </a:r>
            <a:r>
              <a:rPr lang="pl-PL" sz="2700" i="1" dirty="0" smtClean="0"/>
              <a:t>kształcenia               </a:t>
            </a:r>
            <a:r>
              <a:rPr lang="pl-PL" sz="2700" i="1" dirty="0"/>
              <a:t>i wychowania… </a:t>
            </a:r>
            <a:r>
              <a:rPr lang="pl-PL" sz="2700" i="1" dirty="0" smtClean="0"/>
              <a:t>                         	Jan </a:t>
            </a:r>
            <a:r>
              <a:rPr lang="pl-PL" sz="2700" i="1" dirty="0"/>
              <a:t>Paweł II</a:t>
            </a: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42360" y="685800"/>
            <a:ext cx="7542108" cy="5298948"/>
          </a:xfrm>
        </p:spPr>
        <p:txBody>
          <a:bodyPr>
            <a:normAutofit fontScale="62500" lnSpcReduction="20000"/>
          </a:bodyPr>
          <a:lstStyle/>
          <a:p>
            <a:endParaRPr lang="pl-PL" sz="4100" b="1" dirty="0" smtClean="0">
              <a:latin typeface="Adobe Caslon Pro Bold" pitchFamily="18" charset="-18"/>
            </a:endParaRPr>
          </a:p>
          <a:p>
            <a:r>
              <a:rPr lang="pl-PL" sz="4100" b="1" dirty="0" smtClean="0">
                <a:latin typeface="Adobe Caslon Pro Bold" pitchFamily="18" charset="-18"/>
              </a:rPr>
              <a:t>Dlaczego </a:t>
            </a:r>
            <a:r>
              <a:rPr lang="pl-PL" sz="4100" b="1" dirty="0">
                <a:latin typeface="Adobe Caslon Pro Bold" pitchFamily="18" charset="-18"/>
              </a:rPr>
              <a:t>kraje globalnego Południa potrzebują pomocy humanitarnej</a:t>
            </a:r>
            <a:r>
              <a:rPr lang="pl-PL" sz="4100" dirty="0">
                <a:latin typeface="Adobe Caslon Pro Bold" pitchFamily="18" charset="-18"/>
              </a:rPr>
              <a:t>. </a:t>
            </a:r>
          </a:p>
          <a:p>
            <a:endParaRPr lang="pl-PL" sz="2400" b="1" i="1" dirty="0" smtClean="0">
              <a:latin typeface="Adobe Caslon Pro Bold" pitchFamily="18" charset="-18"/>
            </a:endParaRPr>
          </a:p>
          <a:p>
            <a:r>
              <a:rPr lang="pl-PL" sz="3400" b="1" dirty="0"/>
              <a:t>Cele:</a:t>
            </a:r>
          </a:p>
          <a:p>
            <a:r>
              <a:rPr lang="pl-PL" sz="3400" b="1" dirty="0" smtClean="0"/>
              <a:t>I. Chcemy </a:t>
            </a:r>
            <a:r>
              <a:rPr lang="pl-PL" sz="3400" b="1" dirty="0"/>
              <a:t>poznać rzeczywistość krajów globalnego Południa –bez uproszczeń i schematów-na przykładach wybranych </a:t>
            </a:r>
            <a:r>
              <a:rPr lang="pl-PL" sz="3400" b="1" dirty="0" smtClean="0"/>
              <a:t>państw  </a:t>
            </a:r>
            <a:r>
              <a:rPr lang="pl-PL" sz="3400" b="1" dirty="0" smtClean="0"/>
              <a:t>i  </a:t>
            </a:r>
            <a:r>
              <a:rPr lang="pl-PL" sz="3400" b="1" dirty="0" smtClean="0"/>
              <a:t>zagadnień</a:t>
            </a:r>
            <a:r>
              <a:rPr lang="pl-PL" sz="3400" b="1" dirty="0"/>
              <a:t>; </a:t>
            </a:r>
          </a:p>
          <a:p>
            <a:pPr lvl="0"/>
            <a:r>
              <a:rPr lang="pl-PL" sz="3400" b="1" dirty="0"/>
              <a:t>Dostęp do edukacji-Afganistan</a:t>
            </a:r>
          </a:p>
          <a:p>
            <a:pPr lvl="0"/>
            <a:r>
              <a:rPr lang="pl-PL" sz="3400" b="1" dirty="0"/>
              <a:t>Dostęp do wody </a:t>
            </a:r>
          </a:p>
          <a:p>
            <a:pPr lvl="0"/>
            <a:r>
              <a:rPr lang="pl-PL" sz="3400" b="1" dirty="0"/>
              <a:t>Dostęp do żywności ( w II półroczu przyczyny głodu na świecie)</a:t>
            </a:r>
          </a:p>
          <a:p>
            <a:r>
              <a:rPr lang="pl-PL" sz="3400" b="1" dirty="0" smtClean="0"/>
              <a:t>II.  Chcemy </a:t>
            </a:r>
            <a:r>
              <a:rPr lang="pl-PL" sz="3400" b="1" dirty="0"/>
              <a:t>wiedzieć i rozumieć, czym jest pomoc humanitarna, </a:t>
            </a:r>
            <a:r>
              <a:rPr lang="pl-PL" sz="3400" b="1" dirty="0" smtClean="0"/>
              <a:t>kiedy </a:t>
            </a:r>
            <a:r>
              <a:rPr lang="pl-PL" sz="3400" b="1" dirty="0"/>
              <a:t>i gdzie była pomoc humanitarna udzielana krajom globalnego Południa na przykładzie działalności Polskiej Akcji Humanitarnej oraz chcemy dowiedzieć </a:t>
            </a:r>
            <a:r>
              <a:rPr lang="pl-PL" sz="3400" b="1" dirty="0" smtClean="0"/>
              <a:t>się, </a:t>
            </a:r>
            <a:r>
              <a:rPr lang="pl-PL" sz="3400" b="1" dirty="0"/>
              <a:t>kiedy ta pomoc  jest adekwatna do </a:t>
            </a:r>
            <a:r>
              <a:rPr lang="pl-PL" sz="3400" b="1" dirty="0" smtClean="0"/>
              <a:t>potrzeb.</a:t>
            </a:r>
            <a:endParaRPr lang="pl-PL" sz="3400" b="1" dirty="0"/>
          </a:p>
          <a:p>
            <a:endParaRPr lang="pl-PL" sz="2400" b="1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42936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omic Sans MS" pitchFamily="66" charset="0"/>
              </a:rPr>
              <a:t>2 października </a:t>
            </a:r>
            <a:br>
              <a:rPr lang="pl-PL" b="1" dirty="0">
                <a:latin typeface="Comic Sans MS" pitchFamily="66" charset="0"/>
              </a:rPr>
            </a:br>
            <a:r>
              <a:rPr lang="pl-PL" b="1" dirty="0">
                <a:latin typeface="Comic Sans MS" pitchFamily="66" charset="0"/>
              </a:rPr>
              <a:t> </a:t>
            </a:r>
            <a:r>
              <a:rPr lang="pl-PL" b="1" u="sng" dirty="0">
                <a:latin typeface="Comic Sans MS" pitchFamily="66" charset="0"/>
              </a:rPr>
              <a:t>Dzień 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61104" y="-705210"/>
            <a:ext cx="7417304" cy="4644789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Segoe Print" pitchFamily="2" charset="0"/>
              </a:rPr>
              <a:t>Spotkanie integracyjne</a:t>
            </a:r>
          </a:p>
        </p:txBody>
      </p:sp>
      <p:pic>
        <p:nvPicPr>
          <p:cNvPr id="4" name="Obraz 3" descr="DSCN6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2739" y="351653"/>
            <a:ext cx="4165213" cy="3129494"/>
          </a:xfrm>
          <a:prstGeom prst="rect">
            <a:avLst/>
          </a:prstGeom>
        </p:spPr>
      </p:pic>
      <p:pic>
        <p:nvPicPr>
          <p:cNvPr id="5" name="Obraz 4" descr="DSCN62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4494" y="2351156"/>
            <a:ext cx="3917398" cy="2936511"/>
          </a:xfrm>
          <a:prstGeom prst="rect">
            <a:avLst/>
          </a:prstGeom>
        </p:spPr>
      </p:pic>
      <p:pic>
        <p:nvPicPr>
          <p:cNvPr id="6" name="Obraz 5" descr="DSCN6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5039" y="3692168"/>
            <a:ext cx="3968450" cy="29811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8588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i="1" dirty="0" smtClean="0">
                <a:solidFill>
                  <a:schemeClr val="bg1"/>
                </a:solidFill>
                <a:latin typeface="Comic Sans MS" pitchFamily="66" charset="0"/>
              </a:rPr>
              <a:t>„Praca w zespole ERT wymaga mnóstwa poświęceń i cierpliwości. Czasami przeprowadzamy interwencje w najbardziej niebezpiecznych okolicach. Byłem już wielokrotnie ewakuowany, kiedy zbrojne grupy atakowały miejscowości, w których przeprowadzaliśmy interwencje. Największą satysfakcję z wykonywania tej pracy mam, kiedy widzę uśmiechy ludzi i nadzieję, którą dajemy im, niosąc wsparcie.”</a:t>
            </a:r>
            <a:br>
              <a:rPr lang="pl-PL" sz="1800" i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pl-PL" sz="18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Symbol zastępczy zawartości 3" descr="C:\Users\Admin\Desktop\jp-4small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978" y="1262928"/>
            <a:ext cx="5760720" cy="432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574347" y="574318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>
                <a:latin typeface="Comic Sans MS" pitchFamily="66" charset="0"/>
              </a:rPr>
              <a:t>John Paul </a:t>
            </a:r>
            <a:r>
              <a:rPr lang="pl-PL" sz="2000" dirty="0" err="1">
                <a:latin typeface="Comic Sans MS" pitchFamily="66" charset="0"/>
              </a:rPr>
              <a:t>Mugo</a:t>
            </a:r>
            <a:r>
              <a:rPr lang="pl-PL" sz="2000" dirty="0">
                <a:latin typeface="Comic Sans MS" pitchFamily="66" charset="0"/>
              </a:rPr>
              <a:t> Od 2012 roku asystent technika WASH w zespole ERT PAH w Sudanie Południowy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omic Sans MS" pitchFamily="66" charset="0"/>
              </a:rPr>
              <a:t>3 października</a:t>
            </a:r>
            <a:br>
              <a:rPr lang="pl-PL" b="1" dirty="0">
                <a:latin typeface="Comic Sans MS" pitchFamily="66" charset="0"/>
              </a:rPr>
            </a:br>
            <a:r>
              <a:rPr lang="pl-PL" b="1" u="sng" dirty="0">
                <a:latin typeface="Comic Sans MS" pitchFamily="66" charset="0"/>
              </a:rPr>
              <a:t>Dzień 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Comic Sans MS" pitchFamily="66" charset="0"/>
              </a:rPr>
              <a:t>Oficjalne powitanie uczestników</a:t>
            </a:r>
          </a:p>
          <a:p>
            <a:r>
              <a:rPr lang="pl-PL" dirty="0">
                <a:latin typeface="Comic Sans MS" pitchFamily="66" charset="0"/>
              </a:rPr>
              <a:t>Wprowadzenie do Edukacji Globalnej</a:t>
            </a:r>
          </a:p>
          <a:p>
            <a:r>
              <a:rPr lang="pl-PL" dirty="0">
                <a:latin typeface="Comic Sans MS" pitchFamily="66" charset="0"/>
              </a:rPr>
              <a:t>- Spotkanie z przedstawicielką Ośrodka Rozwoju Edukacji</a:t>
            </a:r>
          </a:p>
          <a:p>
            <a:r>
              <a:rPr lang="pl-PL" dirty="0">
                <a:latin typeface="Comic Sans MS" pitchFamily="66" charset="0"/>
              </a:rPr>
              <a:t>Podział uczestników na grupy</a:t>
            </a:r>
          </a:p>
          <a:p>
            <a:r>
              <a:rPr lang="pl-PL" dirty="0">
                <a:latin typeface="Comic Sans MS" pitchFamily="66" charset="0"/>
              </a:rPr>
              <a:t>Rzeczywistość krajów Południa</a:t>
            </a:r>
          </a:p>
          <a:p>
            <a:r>
              <a:rPr lang="pl-PL" dirty="0">
                <a:latin typeface="Comic Sans MS" pitchFamily="66" charset="0"/>
              </a:rPr>
              <a:t>Edukacja Globalna- moja własna definicja</a:t>
            </a:r>
          </a:p>
          <a:p>
            <a:r>
              <a:rPr lang="pl-PL" dirty="0">
                <a:latin typeface="Comic Sans MS" pitchFamily="66" charset="0"/>
              </a:rPr>
              <a:t>Praktyczna wiedza o temacie: prawo i dostęp do żywności</a:t>
            </a:r>
          </a:p>
          <a:p>
            <a:r>
              <a:rPr lang="pl-PL" dirty="0">
                <a:latin typeface="Comic Sans MS" pitchFamily="66" charset="0"/>
              </a:rPr>
              <a:t>Pokaz </a:t>
            </a:r>
            <a:r>
              <a:rPr lang="pl-PL" dirty="0" err="1">
                <a:latin typeface="Comic Sans MS" pitchFamily="66" charset="0"/>
              </a:rPr>
              <a:t>filmu,,Życzymy</a:t>
            </a:r>
            <a:r>
              <a:rPr lang="pl-PL" dirty="0">
                <a:latin typeface="Comic Sans MS" pitchFamily="66" charset="0"/>
              </a:rPr>
              <a:t> państwu smacznego."</a:t>
            </a:r>
          </a:p>
          <a:p>
            <a:endParaRPr lang="pl-P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17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DSCN63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4763" y="584914"/>
            <a:ext cx="3614737" cy="2706786"/>
          </a:xfrm>
        </p:spPr>
      </p:pic>
      <p:pic>
        <p:nvPicPr>
          <p:cNvPr id="7" name="Obraz 6" descr="DSCN6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0950" y="3443288"/>
            <a:ext cx="4130959" cy="3102724"/>
          </a:xfrm>
          <a:prstGeom prst="rect">
            <a:avLst/>
          </a:prstGeom>
        </p:spPr>
      </p:pic>
      <p:pic>
        <p:nvPicPr>
          <p:cNvPr id="8" name="Obraz 7" descr="DSCN63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9857" y="231283"/>
            <a:ext cx="4097914" cy="3075528"/>
          </a:xfrm>
          <a:prstGeom prst="rect">
            <a:avLst/>
          </a:prstGeom>
        </p:spPr>
      </p:pic>
      <p:pic>
        <p:nvPicPr>
          <p:cNvPr id="10" name="Obraz 9" descr="DSCN63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820" y="3566096"/>
            <a:ext cx="3680356" cy="2763267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0" y="1057275"/>
            <a:ext cx="3314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Comic Sans MS" pitchFamily="66" charset="0"/>
              </a:rPr>
              <a:t>Liczba osób- liczba ludności </a:t>
            </a:r>
          </a:p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Comic Sans MS" pitchFamily="66" charset="0"/>
              </a:rPr>
              <a:t>Krzesła – zyski  na jedna osobę</a:t>
            </a:r>
            <a:endParaRPr lang="pl-PL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126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ka">
  <a:themeElements>
    <a:clrScheme name="Ramka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amka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k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1900</TotalTime>
  <Words>467</Words>
  <Application>Microsoft Office PowerPoint</Application>
  <PresentationFormat>Niestandardowy</PresentationFormat>
  <Paragraphs>72</Paragraphs>
  <Slides>16</Slides>
  <Notes>11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Ramka</vt:lpstr>
      <vt:lpstr>Aktywne szkoły na rzecz globalnej odpowiedzialności </vt:lpstr>
      <vt:lpstr>Warsztaty-spotkanie                  3o szkół</vt:lpstr>
      <vt:lpstr>"Aktywne szkoły na rzecz globalnej odpowiedzialności".</vt:lpstr>
      <vt:lpstr>Harmonogram projektu w roku szkolnym 2013/2014</vt:lpstr>
      <vt:lpstr>     motto:  ”Czynić świat jeszcze bardziej sprawiedliwym, to znaczy dokładać wszelkich starań, aby nie było dzieci niedożywionych , bez możliwości kształcenia               i wychowania…                           Jan Paweł II    </vt:lpstr>
      <vt:lpstr>2 października   Dzień I</vt:lpstr>
      <vt:lpstr>„Praca w zespole ERT wymaga mnóstwa poświęceń i cierpliwości. Czasami przeprowadzamy interwencje w najbardziej niebezpiecznych okolicach. Byłem już wielokrotnie ewakuowany, kiedy zbrojne grupy atakowały miejscowości, w których przeprowadzaliśmy interwencje. Największą satysfakcję z wykonywania tej pracy mam, kiedy widzę uśmiechy ludzi i nadzieję, którą dajemy im, niosąc wsparcie.” </vt:lpstr>
      <vt:lpstr>3 października Dzień II</vt:lpstr>
      <vt:lpstr>Slajd 9</vt:lpstr>
      <vt:lpstr>Slajd 10</vt:lpstr>
      <vt:lpstr>Spotkanie z wolontariuszami z Kenii</vt:lpstr>
      <vt:lpstr>Slajd 12</vt:lpstr>
      <vt:lpstr>4 października  Dzień III</vt:lpstr>
      <vt:lpstr>Slajd 14</vt:lpstr>
      <vt:lpstr>5 października  Dzień IV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Aktywne szkoły na rzecz globalnej odpowiedzialności</dc:title>
  <dc:creator>Epex</dc:creator>
  <cp:lastModifiedBy>bibliotekarz01</cp:lastModifiedBy>
  <cp:revision>37</cp:revision>
  <dcterms:created xsi:type="dcterms:W3CDTF">2012-08-15T16:54:36Z</dcterms:created>
  <dcterms:modified xsi:type="dcterms:W3CDTF">2013-11-15T08:30:45Z</dcterms:modified>
</cp:coreProperties>
</file>